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5143500" cx="9144000"/>
  <p:notesSz cx="6858000" cy="9144000"/>
  <p:embeddedFontLst>
    <p:embeddedFont>
      <p:font typeface="Open Sans"/>
      <p:bold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541D8AB-8645-48E8-8F32-DAD6B7403135}">
  <a:tblStyle styleId="{0541D8AB-8645-48E8-8F32-DAD6B740313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46" Type="http://schemas.openxmlformats.org/officeDocument/2006/relationships/font" Target="fonts/OpenSans-bold.fntdata"/><Relationship Id="rId23" Type="http://schemas.openxmlformats.org/officeDocument/2006/relationships/slide" Target="slides/slide17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OpenSans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adef65e407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g2adef65e407_0_39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b28858a729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Objective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Today, we will build our own fine-tuned version of OpenAI GPT3.5 Turbo. Fine-tuning involves the following steps: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Define the Task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Prepare training data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Convert data to .jsonl format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Verify Data and Evaluate Cost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Upload training data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Train a new fine-tuned model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Testing and Using the fine-tuned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2b28858a729_0_2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b28858a729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1: Defining the Task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this workshop we will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Train GPT3.5 to roleplay as a TV character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Chandler Bing from famous sitcom ‘Friends’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Change the tone of GPT3.5 Turbo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Sarcastic Jokester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Fix a custom format, add pre and post script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2b28858a729_0_2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b28858a729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2b28858a729_0_2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b28858a729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2b28858a729_0_2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b28858a729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2b28858a729_0_5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b28858a729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2: Prepare Training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is required in the form of a .jsonl file which contains a list of examples.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example data sample contains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Role: Describes the function of the 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Role: Example query by the user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Assistant Role: Example response expected by the user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Following is the exact format to be written in .jsonl file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{ "messages": [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{ "role": "system",		"content": "Role playing as Chandler Bing from Friends"	},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{ "role": "user",		"content": "Who are you?"						},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{ "role": "assistant",	"content": "I am role playing - - - - - - - - One Shot Labs."	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]}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use a python function to convert our csv file to jsonl file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2b28858a729_0_5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b28858a729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2b28858a729_0_5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b28858a729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4: Verify Data and Evaluate Cost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en"/>
              <a:t>Check if the data format is correct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en"/>
              <a:t>All messages should be within max token limit of 4096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en"/>
              <a:t>Statistical parameters of data (mean, median, max, min, P5, P95)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en"/>
              <a:t>Count total number of tokens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en"/>
              <a:t>Estimate the cost of fine-tuning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Total Tokens = (No. of Epoches) x (No. of Tokens in Data) x ($ per 1k Tokens) 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en"/>
              <a:t>Following is the existing rates for fine-tuning GPT-3.5-turbo: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2b28858a729_0_5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b28858a729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2b28858a729_0_5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b28858a729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2b28858a729_0_5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b04951cc5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g2b04951cc5b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b28858a729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2b28858a729_0_5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b28858a729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2b28858a729_0_6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b28858a729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2b28858a729_0_6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b28858a729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2b28858a729_0_6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b28858a729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2b28858a729_0_6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b0b18f673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2b0b18f673c_0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b11e6ff3a7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2b11e6ff3a7_0_4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b28858a729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2b28858a729_0_7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b28858a729_0_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2b28858a729_0_7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b28858a729_0_8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2b28858a729_0_8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b28858a729_0_9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2b28858a729_0_9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b11e6ff3a7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g2b11e6ff3a7_0_5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b28858a729_0_8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g2b28858a729_0_8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b11e6ff3a7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g2b11e6ff3a7_0_5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b28858a729_0_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2b28858a729_0_8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b2868935ce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g2b2868935ce_0_1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b28858a729_0_8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g2b28858a729_0_8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b28858a729_0_9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g2b28858a729_0_9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b28858a729_0_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g2b28858a729_0_9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adef65e407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g2adef65e407_0_57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2b0b18f673c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g2b0b18f673c_0_9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b04951c6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2b04951c62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adef65e407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2adef65e407_0_4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b11e6ff3a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improve performance of GPT3.5 Turbo?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Prompt Engineering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Information Retrieval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Function Calling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Fine-Tuning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Few-Shot Learning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When it is easier to show than to tell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2b11e6ff3a7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b28858a72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Advantages of Fine-Tuning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Fine Tuning is performed for: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Improved Model Performance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Improved steerability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Reliable output formatting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Custom tone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Shortening prompts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Early testers reduced prompts by up to 90%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Save money and inference time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Most Powerful when used alongside prompt engineering, information retrieval and function calling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Improved Model Performance: Fine-tuning allows the model to learn from a more relevant context, resulting in superior results compared to the base model. By incorporating specific examples and prompts, the fine-tuned version becomes more adept at generating text tailored to the desired use case.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Few-Shot Learning: Fine-tuning enables the model to quickly adapt to new tasks or narrow tasks with just a few examples. This capability is particularly useful when dealing with limited labeled data, cutting down on the time-consuming data collection and annotation process.</a:t>
            </a:r>
            <a:endParaRPr/>
          </a:p>
        </p:txBody>
      </p:sp>
      <p:sp>
        <p:nvSpPr>
          <p:cNvPr id="175" name="Google Shape;175;g2b28858a729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b28858a72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Notes on Fine-Tuning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Difficult to add new knowledge to LLM’s memory via fine-tuning (information retrieval is better option)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Better used for steering the LLM it in a certain direction i.e. converts model from few-shot to zero-shot performance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2b28858a729_0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b28858a729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Use-Cases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Setting the style, tone, format, or other qualitative aspects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Improving reliability at producing a desired output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Correcting failures to follow complex prompts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Handling many edge cases in specific ways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Performing a new skill or task that’s hard to articulate in a prompt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2b28858a729_0_2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11" Type="http://schemas.openxmlformats.org/officeDocument/2006/relationships/image" Target="../media/image29.jpg"/><Relationship Id="rId10" Type="http://schemas.openxmlformats.org/officeDocument/2006/relationships/image" Target="../media/image20.png"/><Relationship Id="rId9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33.png"/><Relationship Id="rId8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2.png"/><Relationship Id="rId6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2.png"/><Relationship Id="rId5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hyperlink" Target="http://tinyurl.com/ZSL-openai-fine-tune" TargetMode="External"/><Relationship Id="rId5" Type="http://schemas.openxmlformats.org/officeDocument/2006/relationships/image" Target="../media/image17.png"/><Relationship Id="rId6" Type="http://schemas.openxmlformats.org/officeDocument/2006/relationships/image" Target="../media/image3.png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hyperlink" Target="http://tinyurl.com/ZSL-openai-fine-tune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5" Type="http://schemas.openxmlformats.org/officeDocument/2006/relationships/image" Target="../media/image17.png"/><Relationship Id="rId6" Type="http://schemas.openxmlformats.org/officeDocument/2006/relationships/image" Target="../media/image3.png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5" Type="http://schemas.openxmlformats.org/officeDocument/2006/relationships/image" Target="../media/image17.png"/><Relationship Id="rId6" Type="http://schemas.openxmlformats.org/officeDocument/2006/relationships/image" Target="../media/image3.png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5" Type="http://schemas.openxmlformats.org/officeDocument/2006/relationships/image" Target="../media/image17.png"/><Relationship Id="rId6" Type="http://schemas.openxmlformats.org/officeDocument/2006/relationships/image" Target="../media/image3.png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2.png"/><Relationship Id="rId5" Type="http://schemas.openxmlformats.org/officeDocument/2006/relationships/image" Target="../media/image16.png"/><Relationship Id="rId6" Type="http://schemas.openxmlformats.org/officeDocument/2006/relationships/image" Target="../media/image8.png"/><Relationship Id="rId7" Type="http://schemas.openxmlformats.org/officeDocument/2006/relationships/image" Target="../media/image6.png"/><Relationship Id="rId8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5" Type="http://schemas.openxmlformats.org/officeDocument/2006/relationships/image" Target="../media/image17.png"/><Relationship Id="rId6" Type="http://schemas.openxmlformats.org/officeDocument/2006/relationships/image" Target="../media/image3.png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 flipH="1" rot="-5400000">
            <a:off x="6961780" y="167035"/>
            <a:ext cx="2349255" cy="2015137"/>
          </a:xfrm>
          <a:custGeom>
            <a:rect b="b" l="l" r="r" t="t"/>
            <a:pathLst>
              <a:path extrusionOk="0" h="3166491" w="3691509">
                <a:moveTo>
                  <a:pt x="0" y="0"/>
                </a:moveTo>
                <a:lnTo>
                  <a:pt x="3691509" y="0"/>
                </a:lnTo>
                <a:lnTo>
                  <a:pt x="3691509" y="3166491"/>
                </a:lnTo>
                <a:lnTo>
                  <a:pt x="0" y="3166491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9250" l="0" r="-2291" t="0"/>
            </a:stretch>
          </a:blipFill>
          <a:ln>
            <a:noFill/>
          </a:ln>
        </p:spPr>
      </p:sp>
      <p:sp>
        <p:nvSpPr>
          <p:cNvPr id="55" name="Google Shape;55;p13"/>
          <p:cNvSpPr/>
          <p:nvPr/>
        </p:nvSpPr>
        <p:spPr>
          <a:xfrm rot="418366">
            <a:off x="5351227" y="4246402"/>
            <a:ext cx="1068851" cy="1013141"/>
          </a:xfrm>
          <a:custGeom>
            <a:rect b="b" l="l" r="r" t="t"/>
            <a:pathLst>
              <a:path extrusionOk="0" h="2893949" w="3053080">
                <a:moveTo>
                  <a:pt x="3053080" y="2601214"/>
                </a:moveTo>
                <a:lnTo>
                  <a:pt x="3053080" y="1773809"/>
                </a:lnTo>
                <a:lnTo>
                  <a:pt x="2675128" y="0"/>
                </a:lnTo>
                <a:lnTo>
                  <a:pt x="2637536" y="0"/>
                </a:lnTo>
                <a:lnTo>
                  <a:pt x="0" y="0"/>
                </a:lnTo>
                <a:lnTo>
                  <a:pt x="0" y="2893949"/>
                </a:lnTo>
                <a:lnTo>
                  <a:pt x="1678940" y="2893949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" name="Google Shape;56;p13"/>
          <p:cNvSpPr/>
          <p:nvPr/>
        </p:nvSpPr>
        <p:spPr>
          <a:xfrm>
            <a:off x="5291895" y="620165"/>
            <a:ext cx="171935" cy="221314"/>
          </a:xfrm>
          <a:custGeom>
            <a:rect b="b" l="l" r="r" t="t"/>
            <a:pathLst>
              <a:path extrusionOk="0" h="442628" w="343870">
                <a:moveTo>
                  <a:pt x="0" y="0"/>
                </a:moveTo>
                <a:lnTo>
                  <a:pt x="343870" y="0"/>
                </a:lnTo>
                <a:lnTo>
                  <a:pt x="343870" y="442627"/>
                </a:lnTo>
                <a:lnTo>
                  <a:pt x="0" y="4426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7" name="Google Shape;57;p13"/>
          <p:cNvSpPr/>
          <p:nvPr/>
        </p:nvSpPr>
        <p:spPr>
          <a:xfrm>
            <a:off x="7485728" y="3011720"/>
            <a:ext cx="165056" cy="164694"/>
          </a:xfrm>
          <a:custGeom>
            <a:rect b="b" l="l" r="r" t="t"/>
            <a:pathLst>
              <a:path extrusionOk="0" h="329388" w="330112">
                <a:moveTo>
                  <a:pt x="0" y="0"/>
                </a:moveTo>
                <a:lnTo>
                  <a:pt x="330113" y="0"/>
                </a:lnTo>
                <a:lnTo>
                  <a:pt x="330113" y="329389"/>
                </a:lnTo>
                <a:lnTo>
                  <a:pt x="0" y="3293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" name="Google Shape;58;p13"/>
          <p:cNvSpPr/>
          <p:nvPr/>
        </p:nvSpPr>
        <p:spPr>
          <a:xfrm>
            <a:off x="4127084" y="3415147"/>
            <a:ext cx="175325" cy="175325"/>
          </a:xfrm>
          <a:custGeom>
            <a:rect b="b" l="l" r="r" t="t"/>
            <a:pathLst>
              <a:path extrusionOk="0" h="350651" w="350651">
                <a:moveTo>
                  <a:pt x="0" y="0"/>
                </a:moveTo>
                <a:lnTo>
                  <a:pt x="350651" y="0"/>
                </a:lnTo>
                <a:lnTo>
                  <a:pt x="350651" y="350651"/>
                </a:lnTo>
                <a:lnTo>
                  <a:pt x="0" y="3506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9" name="Google Shape;59;p13"/>
          <p:cNvGrpSpPr/>
          <p:nvPr/>
        </p:nvGrpSpPr>
        <p:grpSpPr>
          <a:xfrm>
            <a:off x="514350" y="514350"/>
            <a:ext cx="2660975" cy="654277"/>
            <a:chOff x="514350" y="514350"/>
            <a:chExt cx="2660975" cy="654277"/>
          </a:xfrm>
        </p:grpSpPr>
        <p:grpSp>
          <p:nvGrpSpPr>
            <p:cNvPr id="60" name="Google Shape;60;p13"/>
            <p:cNvGrpSpPr/>
            <p:nvPr/>
          </p:nvGrpSpPr>
          <p:grpSpPr>
            <a:xfrm>
              <a:off x="1349833" y="800502"/>
              <a:ext cx="1825421" cy="368107"/>
              <a:chOff x="0" y="-28575"/>
              <a:chExt cx="1272926" cy="256693"/>
            </a:xfrm>
          </p:grpSpPr>
          <p:sp>
            <p:nvSpPr>
              <p:cNvPr id="61" name="Google Shape;61;p13"/>
              <p:cNvSpPr/>
              <p:nvPr/>
            </p:nvSpPr>
            <p:spPr>
              <a:xfrm>
                <a:off x="0" y="0"/>
                <a:ext cx="1272926" cy="228118"/>
              </a:xfrm>
              <a:custGeom>
                <a:rect b="b" l="l" r="r" t="t"/>
                <a:pathLst>
                  <a:path extrusionOk="0" h="228118" w="1272926">
                    <a:moveTo>
                      <a:pt x="0" y="0"/>
                    </a:moveTo>
                    <a:lnTo>
                      <a:pt x="1272926" y="0"/>
                    </a:lnTo>
                    <a:lnTo>
                      <a:pt x="1272926" y="228118"/>
                    </a:lnTo>
                    <a:lnTo>
                      <a:pt x="0" y="228118"/>
                    </a:ln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</p:sp>
          <p:sp>
            <p:nvSpPr>
              <p:cNvPr id="62" name="Google Shape;62;p13"/>
              <p:cNvSpPr txBox="1"/>
              <p:nvPr/>
            </p:nvSpPr>
            <p:spPr>
              <a:xfrm>
                <a:off x="0" y="-28575"/>
                <a:ext cx="1272926" cy="2566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900" lIns="25900" spcFirstLastPara="1" rIns="25900" wrap="square" tIns="25900">
                <a:noAutofit/>
              </a:bodyPr>
              <a:lstStyle/>
              <a:p>
                <a:pPr indent="0" lvl="0" marL="0" marR="0" rtl="0" algn="ctr">
                  <a:lnSpc>
                    <a:spcPct val="1088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3" name="Google Shape;63;p13"/>
            <p:cNvSpPr txBox="1"/>
            <p:nvPr/>
          </p:nvSpPr>
          <p:spPr>
            <a:xfrm>
              <a:off x="1349825" y="840727"/>
              <a:ext cx="1825500" cy="32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8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WORKSHOPS</a:t>
              </a:r>
              <a:endParaRPr i="1" sz="700"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1349833" y="520405"/>
              <a:ext cx="544014" cy="268948"/>
            </a:xfrm>
            <a:custGeom>
              <a:rect b="b" l="l" r="r" t="t"/>
              <a:pathLst>
                <a:path extrusionOk="0" h="717194" w="1450705">
                  <a:moveTo>
                    <a:pt x="0" y="0"/>
                  </a:moveTo>
                  <a:lnTo>
                    <a:pt x="1450706" y="0"/>
                  </a:lnTo>
                  <a:lnTo>
                    <a:pt x="1450706" y="717195"/>
                  </a:lnTo>
                  <a:lnTo>
                    <a:pt x="0" y="71719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5" name="Google Shape;65;p13"/>
            <p:cNvSpPr/>
            <p:nvPr/>
          </p:nvSpPr>
          <p:spPr>
            <a:xfrm>
              <a:off x="1954395" y="554349"/>
              <a:ext cx="1220858" cy="221568"/>
            </a:xfrm>
            <a:custGeom>
              <a:rect b="b" l="l" r="r" t="t"/>
              <a:pathLst>
                <a:path extrusionOk="0" h="590848" w="3255622">
                  <a:moveTo>
                    <a:pt x="0" y="0"/>
                  </a:moveTo>
                  <a:lnTo>
                    <a:pt x="3255623" y="0"/>
                  </a:lnTo>
                  <a:lnTo>
                    <a:pt x="3255623" y="590848"/>
                  </a:lnTo>
                  <a:lnTo>
                    <a:pt x="0" y="59084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-2950" r="0" t="0"/>
              </a:stretch>
            </a:blipFill>
            <a:ln>
              <a:noFill/>
            </a:ln>
          </p:spPr>
        </p:sp>
        <p:sp>
          <p:nvSpPr>
            <p:cNvPr id="66" name="Google Shape;66;p13"/>
            <p:cNvSpPr/>
            <p:nvPr/>
          </p:nvSpPr>
          <p:spPr>
            <a:xfrm>
              <a:off x="514350" y="514350"/>
              <a:ext cx="802067" cy="654259"/>
            </a:xfrm>
            <a:custGeom>
              <a:rect b="b" l="l" r="r" t="t"/>
              <a:pathLst>
                <a:path extrusionOk="0" h="1744689" w="2138846">
                  <a:moveTo>
                    <a:pt x="0" y="0"/>
                  </a:moveTo>
                  <a:lnTo>
                    <a:pt x="2138846" y="0"/>
                  </a:lnTo>
                  <a:lnTo>
                    <a:pt x="2138846" y="1744689"/>
                  </a:lnTo>
                  <a:lnTo>
                    <a:pt x="0" y="174468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67" name="Google Shape;67;p13"/>
          <p:cNvSpPr txBox="1"/>
          <p:nvPr/>
        </p:nvSpPr>
        <p:spPr>
          <a:xfrm>
            <a:off x="514350" y="1719760"/>
            <a:ext cx="69363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Hands on Workshop</a:t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OpenAI's Fine-Tuning API</a:t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8" name="Google Shape;68;p13"/>
          <p:cNvGrpSpPr/>
          <p:nvPr/>
        </p:nvGrpSpPr>
        <p:grpSpPr>
          <a:xfrm>
            <a:off x="0" y="3300135"/>
            <a:ext cx="3712814" cy="1193507"/>
            <a:chOff x="0" y="-28575"/>
            <a:chExt cx="966300" cy="310623"/>
          </a:xfrm>
        </p:grpSpPr>
        <p:sp>
          <p:nvSpPr>
            <p:cNvPr id="69" name="Google Shape;69;p13"/>
            <p:cNvSpPr/>
            <p:nvPr/>
          </p:nvSpPr>
          <p:spPr>
            <a:xfrm>
              <a:off x="0" y="0"/>
              <a:ext cx="966241" cy="282048"/>
            </a:xfrm>
            <a:custGeom>
              <a:rect b="b" l="l" r="r" t="t"/>
              <a:pathLst>
                <a:path extrusionOk="0" h="282048" w="966241">
                  <a:moveTo>
                    <a:pt x="5213" y="0"/>
                  </a:moveTo>
                  <a:lnTo>
                    <a:pt x="961027" y="0"/>
                  </a:lnTo>
                  <a:cubicBezTo>
                    <a:pt x="962410" y="0"/>
                    <a:pt x="963736" y="549"/>
                    <a:pt x="964714" y="1527"/>
                  </a:cubicBezTo>
                  <a:cubicBezTo>
                    <a:pt x="965691" y="2505"/>
                    <a:pt x="966241" y="3831"/>
                    <a:pt x="966241" y="5213"/>
                  </a:cubicBezTo>
                  <a:lnTo>
                    <a:pt x="966241" y="276835"/>
                  </a:lnTo>
                  <a:cubicBezTo>
                    <a:pt x="966241" y="278218"/>
                    <a:pt x="965691" y="279544"/>
                    <a:pt x="964714" y="280521"/>
                  </a:cubicBezTo>
                  <a:cubicBezTo>
                    <a:pt x="963736" y="281499"/>
                    <a:pt x="962410" y="282048"/>
                    <a:pt x="961027" y="282048"/>
                  </a:cubicBezTo>
                  <a:lnTo>
                    <a:pt x="5213" y="282048"/>
                  </a:lnTo>
                  <a:cubicBezTo>
                    <a:pt x="3831" y="282048"/>
                    <a:pt x="2505" y="281499"/>
                    <a:pt x="1527" y="280521"/>
                  </a:cubicBezTo>
                  <a:cubicBezTo>
                    <a:pt x="549" y="279544"/>
                    <a:pt x="0" y="278218"/>
                    <a:pt x="0" y="276835"/>
                  </a:cubicBezTo>
                  <a:lnTo>
                    <a:pt x="0" y="5213"/>
                  </a:lnTo>
                  <a:cubicBezTo>
                    <a:pt x="0" y="3831"/>
                    <a:pt x="549" y="2505"/>
                    <a:pt x="1527" y="1527"/>
                  </a:cubicBezTo>
                  <a:cubicBezTo>
                    <a:pt x="2505" y="549"/>
                    <a:pt x="3831" y="0"/>
                    <a:pt x="5213" y="0"/>
                  </a:cubicBezTo>
                  <a:close/>
                </a:path>
              </a:pathLst>
            </a:custGeom>
            <a:solidFill>
              <a:srgbClr val="444444">
                <a:alpha val="54900"/>
              </a:srgbClr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 txBox="1"/>
            <p:nvPr/>
          </p:nvSpPr>
          <p:spPr>
            <a:xfrm>
              <a:off x="0" y="-28575"/>
              <a:ext cx="966300" cy="31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" name="Google Shape;71;p13"/>
          <p:cNvSpPr/>
          <p:nvPr/>
        </p:nvSpPr>
        <p:spPr>
          <a:xfrm>
            <a:off x="514350" y="3502810"/>
            <a:ext cx="875792" cy="875792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" name="Google Shape;72;p13"/>
          <p:cNvGrpSpPr/>
          <p:nvPr/>
        </p:nvGrpSpPr>
        <p:grpSpPr>
          <a:xfrm>
            <a:off x="1526351" y="3530864"/>
            <a:ext cx="2130007" cy="804050"/>
            <a:chOff x="1526351" y="3487063"/>
            <a:chExt cx="2130007" cy="804050"/>
          </a:xfrm>
        </p:grpSpPr>
        <p:sp>
          <p:nvSpPr>
            <p:cNvPr id="73" name="Google Shape;73;p13"/>
            <p:cNvSpPr txBox="1"/>
            <p:nvPr/>
          </p:nvSpPr>
          <p:spPr>
            <a:xfrm>
              <a:off x="1526351" y="3487063"/>
              <a:ext cx="21300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Daryle Serrant</a:t>
              </a:r>
              <a:endParaRPr b="1"/>
            </a:p>
          </p:txBody>
        </p:sp>
        <p:sp>
          <p:nvSpPr>
            <p:cNvPr id="74" name="Google Shape;74;p13"/>
            <p:cNvSpPr txBox="1"/>
            <p:nvPr/>
          </p:nvSpPr>
          <p:spPr>
            <a:xfrm>
              <a:off x="1526358" y="3819788"/>
              <a:ext cx="2130000" cy="1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Data Scientist &amp; ML Consultant</a:t>
              </a:r>
              <a:endParaRPr sz="1100"/>
            </a:p>
          </p:txBody>
        </p:sp>
        <p:sp>
          <p:nvSpPr>
            <p:cNvPr id="75" name="Google Shape;75;p13"/>
            <p:cNvSpPr txBox="1"/>
            <p:nvPr/>
          </p:nvSpPr>
          <p:spPr>
            <a:xfrm>
              <a:off x="1526353" y="4121913"/>
              <a:ext cx="2130000" cy="1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b</a:t>
              </a:r>
              <a:r>
                <a:rPr lang="en" sz="11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yteSolid Solutions</a:t>
              </a:r>
              <a:endParaRPr sz="1100"/>
            </a:p>
          </p:txBody>
        </p:sp>
      </p:grpSp>
      <p:pic>
        <p:nvPicPr>
          <p:cNvPr id="76" name="Google Shape;76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4400" y="3502849"/>
            <a:ext cx="875700" cy="875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7" name="Google Shape;77;p13"/>
          <p:cNvSpPr txBox="1"/>
          <p:nvPr/>
        </p:nvSpPr>
        <p:spPr>
          <a:xfrm>
            <a:off x="514350" y="2710350"/>
            <a:ext cx="817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Zero Shot Labs x San Francisco AI User Group</a:t>
            </a:r>
            <a:endParaRPr i="1"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22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217" name="Google Shape;217;p22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218" name="Google Shape;218;p22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9" name="Google Shape;219;p22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Project Objective</a:t>
            </a:r>
            <a:endParaRPr b="1" sz="2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" name="Google Shape;220;p22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1" name="Google Shape;221;p22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2" name="Google Shape;222;p22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3" name="Google Shape;223;p22"/>
          <p:cNvSpPr txBox="1"/>
          <p:nvPr/>
        </p:nvSpPr>
        <p:spPr>
          <a:xfrm>
            <a:off x="514350" y="1083273"/>
            <a:ext cx="811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24" name="Google Shape;224;p22"/>
          <p:cNvSpPr txBox="1"/>
          <p:nvPr/>
        </p:nvSpPr>
        <p:spPr>
          <a:xfrm>
            <a:off x="488700" y="1116825"/>
            <a:ext cx="8343600" cy="3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uild a fine-tuned version of OpenAI GPT-3.5 Turbo.</a:t>
            </a:r>
            <a:endParaRPr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578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AutoNum type="arabicPeriod"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Define the Task</a:t>
            </a:r>
            <a:endParaRPr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Prepare </a:t>
            </a:r>
            <a:r>
              <a:rPr b="1" lang="en" sz="2000">
                <a:solidFill>
                  <a:srgbClr val="D362A4"/>
                </a:solidFill>
                <a:latin typeface="Open Sans"/>
                <a:ea typeface="Open Sans"/>
                <a:cs typeface="Open Sans"/>
                <a:sym typeface="Open Sans"/>
              </a:rPr>
              <a:t>training data</a:t>
            </a:r>
            <a:endParaRPr b="1" sz="2000">
              <a:solidFill>
                <a:srgbClr val="D362A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AutoNum type="arabicPeriod"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Convert data to .jsonl format</a:t>
            </a:r>
            <a:endParaRPr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AutoNum type="arabicPeriod"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Verify Data and Evaluate Cost</a:t>
            </a:r>
            <a:endParaRPr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AutoNum type="arabicPeriod"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Upload training data</a:t>
            </a:r>
            <a:endParaRPr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AutoNum type="arabicPeriod"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Train a new fine-tuned model</a:t>
            </a:r>
            <a:endParaRPr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57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AutoNum type="arabicPeriod"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Testing and Using the fine-tuned model</a:t>
            </a:r>
            <a:endParaRPr sz="1675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/>
          <p:nvPr/>
        </p:nvSpPr>
        <p:spPr>
          <a:xfrm>
            <a:off x="748650" y="3191725"/>
            <a:ext cx="4479900" cy="1240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" name="Google Shape;230;p23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231" name="Google Shape;231;p23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232" name="Google Shape;232;p23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3" name="Google Shape;233;p23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Define the Task</a:t>
            </a:r>
            <a:endParaRPr b="1" sz="2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4" name="Google Shape;234;p23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5" name="Google Shape;235;p23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6" name="Google Shape;236;p23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7" name="Google Shape;237;p23"/>
          <p:cNvSpPr txBox="1"/>
          <p:nvPr/>
        </p:nvSpPr>
        <p:spPr>
          <a:xfrm>
            <a:off x="514350" y="1083273"/>
            <a:ext cx="811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38" name="Google Shape;238;p23"/>
          <p:cNvSpPr txBox="1"/>
          <p:nvPr>
            <p:ph idx="4294967295" type="body"/>
          </p:nvPr>
        </p:nvSpPr>
        <p:spPr>
          <a:xfrm>
            <a:off x="187675" y="1188700"/>
            <a:ext cx="5363100" cy="18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Train GPT-3.5 to roleplay Chandler Bing from famous sitcom ‘Friends’</a:t>
            </a:r>
            <a:endParaRPr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Change model tone to be a sarcastic joker</a:t>
            </a:r>
            <a:endParaRPr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Customize output format</a:t>
            </a:r>
            <a:endParaRPr b="1" sz="16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39" name="Google Shape;23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8475" y="1152475"/>
            <a:ext cx="3116075" cy="311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3"/>
          <p:cNvSpPr txBox="1"/>
          <p:nvPr/>
        </p:nvSpPr>
        <p:spPr>
          <a:xfrm>
            <a:off x="824100" y="3254150"/>
            <a:ext cx="43329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“Being Chandler Bing, I would say</a:t>
            </a:r>
            <a:endParaRPr b="1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&lt;response&gt;.</a:t>
            </a:r>
            <a:endParaRPr b="1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I love workshops from Zero Shot Labs.”</a:t>
            </a:r>
            <a:endParaRPr b="1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24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246" name="Google Shape;246;p24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247" name="Google Shape;247;p24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8" name="Google Shape;248;p24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Prepare Training Data</a:t>
            </a:r>
            <a:endParaRPr b="1" sz="2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9" name="Google Shape;249;p24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0" name="Google Shape;250;p24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1" name="Google Shape;251;p24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2" name="Google Shape;252;p24"/>
          <p:cNvSpPr txBox="1"/>
          <p:nvPr/>
        </p:nvSpPr>
        <p:spPr>
          <a:xfrm>
            <a:off x="514350" y="1083273"/>
            <a:ext cx="811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53" name="Google Shape;253;p24"/>
          <p:cNvSpPr txBox="1"/>
          <p:nvPr/>
        </p:nvSpPr>
        <p:spPr>
          <a:xfrm>
            <a:off x="691350" y="1126575"/>
            <a:ext cx="78621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To fine-tune a model:</a:t>
            </a:r>
            <a:endParaRPr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Provide </a:t>
            </a: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at least 10 examples</a:t>
            </a: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50 - 100 examples</a:t>
            </a: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lead to clear improvements.</a:t>
            </a:r>
            <a:endParaRPr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Clr>
                <a:schemeClr val="lt1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Optimal number depends on exact use-case.</a:t>
            </a:r>
            <a:endParaRPr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5"/>
          <p:cNvSpPr/>
          <p:nvPr/>
        </p:nvSpPr>
        <p:spPr>
          <a:xfrm>
            <a:off x="252600" y="1630500"/>
            <a:ext cx="8520600" cy="2495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260" name="Google Shape;260;p25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261" name="Google Shape;261;p25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2" name="Google Shape;262;p25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Acquire </a:t>
            </a:r>
            <a:r>
              <a:rPr b="1" lang="en" sz="2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Training Data</a:t>
            </a:r>
            <a:endParaRPr b="1" sz="2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3" name="Google Shape;263;p25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4" name="Google Shape;264;p25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5" name="Google Shape;265;p25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6" name="Google Shape;266;p25"/>
          <p:cNvSpPr txBox="1"/>
          <p:nvPr/>
        </p:nvSpPr>
        <p:spPr>
          <a:xfrm>
            <a:off x="514350" y="1083273"/>
            <a:ext cx="811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67" name="Google Shape;267;p25"/>
          <p:cNvSpPr txBox="1"/>
          <p:nvPr>
            <p:ph idx="4294967295" type="body"/>
          </p:nvPr>
        </p:nvSpPr>
        <p:spPr>
          <a:xfrm>
            <a:off x="392100" y="978000"/>
            <a:ext cx="35877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rompt for acquiring data: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8" name="Google Shape;268;p25"/>
          <p:cNvSpPr txBox="1"/>
          <p:nvPr/>
        </p:nvSpPr>
        <p:spPr>
          <a:xfrm>
            <a:off x="417000" y="1735625"/>
            <a:ext cx="8310000" cy="22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735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“</a:t>
            </a:r>
            <a:r>
              <a:rPr b="1" lang="en" sz="1735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You are chandler bing from friends and you are in a joking mode. You have to keep your responses to between 4 to 5 lines. Your response should always start with the phrase "I am role playing as Chandler Bing from Friends", then a new line, then your response, then a new line, then finally ending with a post script "I was trained like this by One Shot Labs”.</a:t>
            </a:r>
            <a:endParaRPr b="1" sz="1735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9" name="Google Shape;269;p25"/>
          <p:cNvSpPr txBox="1"/>
          <p:nvPr>
            <p:ph idx="4294967295" type="body"/>
          </p:nvPr>
        </p:nvSpPr>
        <p:spPr>
          <a:xfrm>
            <a:off x="2778150" y="4298250"/>
            <a:ext cx="35877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Responses noted in CSV file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6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5" name="Google Shape;275;p26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6" name="Google Shape;276;p26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7" name="Google Shape;277;p26"/>
          <p:cNvSpPr txBox="1"/>
          <p:nvPr/>
        </p:nvSpPr>
        <p:spPr>
          <a:xfrm>
            <a:off x="514350" y="1083273"/>
            <a:ext cx="811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graphicFrame>
        <p:nvGraphicFramePr>
          <p:cNvPr id="278" name="Google Shape;278;p26"/>
          <p:cNvGraphicFramePr/>
          <p:nvPr/>
        </p:nvGraphicFramePr>
        <p:xfrm>
          <a:off x="311700" y="399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{0541D8AB-8645-48E8-8F32-DAD6B7403135}</a:tableStyleId>
              </a:tblPr>
              <a:tblGrid>
                <a:gridCol w="1419325"/>
                <a:gridCol w="7101275"/>
              </a:tblGrid>
              <a:tr h="283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Prompt</a:t>
                      </a:r>
                      <a:endParaRPr b="1" sz="15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62A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Response</a:t>
                      </a:r>
                      <a:endParaRPr b="1" sz="15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62A4"/>
                    </a:solidFill>
                  </a:tcPr>
                </a:tc>
              </a:tr>
              <a:tr h="87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Who are you?</a:t>
                      </a:r>
                      <a:endParaRPr b="1" sz="12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rgbClr val="FF99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 am role playing as Chandler Bing from Friends.</a:t>
                      </a:r>
                      <a:endParaRPr b="1" i="1" sz="1200">
                        <a:solidFill>
                          <a:srgbClr val="FF99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I'm Chandler, the guy who uses sarcasm like it's a second language and has a dance style that's, let's say, unique. Could I BE any more Chandler Bing?</a:t>
                      </a:r>
                      <a:endParaRPr b="1" sz="12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rgbClr val="FF99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P.S. I was trained like this by One Shot Labs.</a:t>
                      </a:r>
                      <a:endParaRPr b="1" i="1" sz="1200">
                        <a:solidFill>
                          <a:srgbClr val="FF99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87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List your friends</a:t>
                      </a:r>
                      <a:endParaRPr b="1" sz="12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rgbClr val="FF99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 am role playing as Chandler Bing from Friends.</a:t>
                      </a:r>
                      <a:endParaRPr b="1" i="1" sz="1200">
                        <a:solidFill>
                          <a:srgbClr val="FF99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Well, there's Ross, my college buddy; Joey, my lovably clueless roommate; Monica, my high-strung sister; Rachel, the fashionista; and Phoebe, the one with the eccentric vibes. Could we BE any more dysfunctional and yet somehow the best of friends?</a:t>
                      </a:r>
                      <a:endParaRPr b="1" sz="12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rgbClr val="FF99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P.S. I was trained like this by One Shot Labs.</a:t>
                      </a:r>
                      <a:endParaRPr b="1" i="1" sz="1200">
                        <a:solidFill>
                          <a:srgbClr val="FF99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87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Who is your best friend?</a:t>
                      </a:r>
                      <a:endParaRPr b="1" sz="12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rgbClr val="FF99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 am role playing as Chandler Bing from Friends.</a:t>
                      </a:r>
                      <a:endParaRPr b="1" i="1" sz="1200">
                        <a:solidFill>
                          <a:srgbClr val="FF99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My best friend? That's like asking which flavor of jam is the least sticky. But if I had to choose, it'd be Joey. He's the guy with the golden heart and the not-so-golden intellect. Could I BE any luckier in the friend department?</a:t>
                      </a:r>
                      <a:endParaRPr b="1" sz="12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rgbClr val="FF99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P.S. I was trained like this by One Shot Labs.</a:t>
                      </a:r>
                      <a:endParaRPr b="1" i="1" sz="1200">
                        <a:solidFill>
                          <a:srgbClr val="FF99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7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4" name="Google Shape;284;p27"/>
          <p:cNvSpPr/>
          <p:nvPr/>
        </p:nvSpPr>
        <p:spPr>
          <a:xfrm>
            <a:off x="307225" y="2314700"/>
            <a:ext cx="8447700" cy="2044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" name="Google Shape;285;p27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286" name="Google Shape;286;p27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287" name="Google Shape;287;p27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" name="Google Shape;288;p27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Prepare </a:t>
            </a:r>
            <a:r>
              <a:rPr b="1" lang="en" sz="2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in .jsonl Format</a:t>
            </a:r>
            <a:endParaRPr b="1" sz="2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9" name="Google Shape;289;p27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0" name="Google Shape;290;p27"/>
          <p:cNvSpPr txBox="1"/>
          <p:nvPr>
            <p:ph idx="4294967295" type="body"/>
          </p:nvPr>
        </p:nvSpPr>
        <p:spPr>
          <a:xfrm>
            <a:off x="156850" y="1248975"/>
            <a:ext cx="8520600" cy="10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402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18"/>
              <a:buFont typeface="Open Sans"/>
              <a:buChar char="●"/>
            </a:pPr>
            <a:r>
              <a:rPr lang="en" sz="1817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is formatted in </a:t>
            </a:r>
            <a:r>
              <a:rPr b="1" lang="en" sz="1817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.jsonl</a:t>
            </a:r>
            <a:r>
              <a:rPr lang="en" sz="1817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file.</a:t>
            </a:r>
            <a:endParaRPr sz="1817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402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818"/>
              <a:buFont typeface="Open Sans"/>
              <a:buChar char="●"/>
            </a:pPr>
            <a:r>
              <a:rPr lang="en" sz="1817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Example data sample contains </a:t>
            </a: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System Role, User Role, and Assistant Role</a:t>
            </a:r>
            <a:endParaRPr sz="151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1" name="Google Shape;291;p27"/>
          <p:cNvSpPr txBox="1"/>
          <p:nvPr/>
        </p:nvSpPr>
        <p:spPr>
          <a:xfrm>
            <a:off x="483025" y="2393600"/>
            <a:ext cx="80961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{ "messages": [</a:t>
            </a:r>
            <a:endParaRPr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{ "role": "system", "content": "</a:t>
            </a:r>
            <a:r>
              <a:rPr b="1" lang="en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Role playing as Chandler Bing from Friends</a:t>
            </a:r>
            <a:r>
              <a:rPr b="1"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" },</a:t>
            </a:r>
            <a:endParaRPr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{ "role": "user", "content": "</a:t>
            </a:r>
            <a:r>
              <a:rPr b="1" lang="en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Who are you?</a:t>
            </a:r>
            <a:r>
              <a:rPr b="1"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" },</a:t>
            </a:r>
            <a:endParaRPr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{ "role": "assistant", "content": "</a:t>
            </a:r>
            <a:r>
              <a:rPr b="1" i="1" lang="en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I am role playing - - - - - - - - One Shot Labs.</a:t>
            </a:r>
            <a:r>
              <a:rPr b="1"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"	}]</a:t>
            </a:r>
            <a:endParaRPr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8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97" name="Google Shape;297;p28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298" name="Google Shape;298;p28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299" name="Google Shape;299;p28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0" name="Google Shape;300;p28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Convert Data to .jsonl format</a:t>
            </a:r>
            <a:endParaRPr b="1" sz="2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1" name="Google Shape;301;p28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02" name="Google Shape;30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9525" y="924050"/>
            <a:ext cx="3921051" cy="4219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/>
          <p:nvPr/>
        </p:nvSpPr>
        <p:spPr>
          <a:xfrm>
            <a:off x="324000" y="2631775"/>
            <a:ext cx="8496000" cy="390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9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09" name="Google Shape;309;p29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310" name="Google Shape;310;p29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311" name="Google Shape;311;p29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2" name="Google Shape;312;p29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Verify Data and Evaluate Cost</a:t>
            </a:r>
            <a:endParaRPr b="1" sz="2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3" name="Google Shape;313;p29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4" name="Google Shape;314;p29"/>
          <p:cNvSpPr txBox="1"/>
          <p:nvPr>
            <p:ph idx="4294967295" type="body"/>
          </p:nvPr>
        </p:nvSpPr>
        <p:spPr>
          <a:xfrm>
            <a:off x="324000" y="1152450"/>
            <a:ext cx="8496000" cy="13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Check data format</a:t>
            </a: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for correctness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</a:t>
            </a: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essages should be at most 4096 tokens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Calculate data statistics (mean, median, max, min, P5, P95)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Estimate the cost of fine-tuning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5" name="Google Shape;315;p29"/>
          <p:cNvPicPr preferRelativeResize="0"/>
          <p:nvPr/>
        </p:nvPicPr>
        <p:blipFill rotWithShape="1">
          <a:blip r:embed="rId5">
            <a:alphaModFix/>
          </a:blip>
          <a:srcRect b="46850" l="0" r="0" t="0"/>
          <a:stretch/>
        </p:blipFill>
        <p:spPr>
          <a:xfrm>
            <a:off x="436250" y="3768676"/>
            <a:ext cx="7838701" cy="1051307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9"/>
          <p:cNvSpPr txBox="1"/>
          <p:nvPr/>
        </p:nvSpPr>
        <p:spPr>
          <a:xfrm>
            <a:off x="436250" y="3243875"/>
            <a:ext cx="383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GPT-3.5-turbo Fine-tuning Rates: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7" name="Google Shape;317;p29"/>
          <p:cNvSpPr txBox="1"/>
          <p:nvPr/>
        </p:nvSpPr>
        <p:spPr>
          <a:xfrm>
            <a:off x="362100" y="2626825"/>
            <a:ext cx="85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Total Tokens = (No. of Epoches) x (No. of Tokens in Data) x ($ per 1k Tokens)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0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23" name="Google Shape;323;p30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324" name="Google Shape;324;p30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325" name="Google Shape;325;p30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6" name="Google Shape;326;p30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Upload Data to OpenAI Servers</a:t>
            </a:r>
            <a:endParaRPr b="1" sz="2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7" name="Google Shape;327;p30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28" name="Google Shape;32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813" y="1428100"/>
            <a:ext cx="7674375" cy="2865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1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34" name="Google Shape;334;p31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335" name="Google Shape;335;p31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336" name="Google Shape;336;p31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7" name="Google Shape;337;p31"/>
          <p:cNvSpPr txBox="1"/>
          <p:nvPr/>
        </p:nvSpPr>
        <p:spPr>
          <a:xfrm>
            <a:off x="378875" y="182000"/>
            <a:ext cx="5128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Train a fine-tuned model</a:t>
            </a:r>
            <a:endParaRPr b="1" sz="2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8" name="Google Shape;338;p31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39" name="Google Shape;33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8966" y="1285525"/>
            <a:ext cx="4483334" cy="1438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0" name="Google Shape;34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200" y="1285550"/>
            <a:ext cx="2949037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1"/>
          <p:cNvSpPr txBox="1"/>
          <p:nvPr/>
        </p:nvSpPr>
        <p:spPr>
          <a:xfrm>
            <a:off x="378875" y="916638"/>
            <a:ext cx="39609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https://platform.openai.com/finetune</a:t>
            </a:r>
            <a:endParaRPr b="1" sz="17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2" name="Google Shape;342;p31"/>
          <p:cNvSpPr txBox="1"/>
          <p:nvPr/>
        </p:nvSpPr>
        <p:spPr>
          <a:xfrm>
            <a:off x="4389250" y="3356875"/>
            <a:ext cx="4152600" cy="7419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You will receive an email when job is complete.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3" name="Google Shape;343;p31"/>
          <p:cNvSpPr txBox="1"/>
          <p:nvPr/>
        </p:nvSpPr>
        <p:spPr>
          <a:xfrm>
            <a:off x="4800875" y="951400"/>
            <a:ext cx="29499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OpenAI’s Fine-Tuning API</a:t>
            </a:r>
            <a:endParaRPr b="1" sz="13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14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83" name="Google Shape;83;p14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84" name="Google Shape;84;p14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solidFill>
              <a:srgbClr val="D362A4"/>
            </a:solidFill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" name="Google Shape;85;p14"/>
          <p:cNvSpPr txBox="1"/>
          <p:nvPr/>
        </p:nvSpPr>
        <p:spPr>
          <a:xfrm>
            <a:off x="514350" y="234364"/>
            <a:ext cx="49929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During this workshop you will…</a:t>
            </a:r>
            <a:endParaRPr sz="600"/>
          </a:p>
        </p:txBody>
      </p:sp>
      <p:sp>
        <p:nvSpPr>
          <p:cNvPr id="86" name="Google Shape;86;p14"/>
          <p:cNvSpPr/>
          <p:nvPr/>
        </p:nvSpPr>
        <p:spPr>
          <a:xfrm rot="9175335">
            <a:off x="-664556" y="3961928"/>
            <a:ext cx="2535966" cy="2074723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7" name="Google Shape;87;p14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" name="Google Shape;88;p14"/>
          <p:cNvSpPr txBox="1"/>
          <p:nvPr/>
        </p:nvSpPr>
        <p:spPr>
          <a:xfrm>
            <a:off x="3008025" y="1440450"/>
            <a:ext cx="6014400" cy="14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Setup a dataset for fine-tuning GPT-3.5 Turbo</a:t>
            </a:r>
            <a:endParaRPr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Finetune GPT-3.5-turbo on a custom task</a:t>
            </a:r>
            <a:endParaRPr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Deploy and test fine-tuned model</a:t>
            </a:r>
            <a:endParaRPr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5">
            <a:alphaModFix/>
          </a:blip>
          <a:srcRect b="11919" l="19956" r="20273" t="6213"/>
          <a:stretch/>
        </p:blipFill>
        <p:spPr>
          <a:xfrm>
            <a:off x="789900" y="1127700"/>
            <a:ext cx="1846200" cy="2123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Google Shape;348;p32"/>
          <p:cNvGrpSpPr/>
          <p:nvPr/>
        </p:nvGrpSpPr>
        <p:grpSpPr>
          <a:xfrm>
            <a:off x="0" y="203798"/>
            <a:ext cx="1955449" cy="1295992"/>
            <a:chOff x="0" y="-28575"/>
            <a:chExt cx="3022800" cy="377400"/>
          </a:xfrm>
        </p:grpSpPr>
        <p:sp>
          <p:nvSpPr>
            <p:cNvPr id="349" name="Google Shape;349;p32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350" name="Google Shape;350;p32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1" name="Google Shape;351;p32"/>
          <p:cNvSpPr txBox="1"/>
          <p:nvPr/>
        </p:nvSpPr>
        <p:spPr>
          <a:xfrm>
            <a:off x="102400" y="339397"/>
            <a:ext cx="1853100" cy="11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Testing the fine-tuned model </a:t>
            </a:r>
            <a:endParaRPr b="1" sz="13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(OpenAI Playground)</a:t>
            </a:r>
            <a:endParaRPr b="1" sz="13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2" name="Google Shape;352;p32"/>
          <p:cNvSpPr/>
          <p:nvPr/>
        </p:nvSpPr>
        <p:spPr>
          <a:xfrm>
            <a:off x="7734494" y="755841"/>
            <a:ext cx="150506" cy="196664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3" name="Google Shape;353;p32"/>
          <p:cNvSpPr txBox="1"/>
          <p:nvPr/>
        </p:nvSpPr>
        <p:spPr>
          <a:xfrm>
            <a:off x="2809275" y="500604"/>
            <a:ext cx="58596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https://platform.openai.com/playground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54" name="Google Shape;35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5517" y="263200"/>
            <a:ext cx="6794560" cy="484494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5" name="Google Shape;355;p32"/>
          <p:cNvSpPr/>
          <p:nvPr/>
        </p:nvSpPr>
        <p:spPr>
          <a:xfrm>
            <a:off x="2960346" y="268668"/>
            <a:ext cx="641700" cy="361500"/>
          </a:xfrm>
          <a:prstGeom prst="rect">
            <a:avLst/>
          </a:prstGeom>
          <a:noFill/>
          <a:ln cap="flat" cmpd="sng" w="19050">
            <a:solidFill>
              <a:srgbClr val="D362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2"/>
          <p:cNvSpPr/>
          <p:nvPr/>
        </p:nvSpPr>
        <p:spPr>
          <a:xfrm>
            <a:off x="7271647" y="828716"/>
            <a:ext cx="1478400" cy="546000"/>
          </a:xfrm>
          <a:prstGeom prst="rect">
            <a:avLst/>
          </a:prstGeom>
          <a:noFill/>
          <a:ln cap="flat" cmpd="sng" w="19050">
            <a:solidFill>
              <a:srgbClr val="D362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2"/>
          <p:cNvSpPr/>
          <p:nvPr/>
        </p:nvSpPr>
        <p:spPr>
          <a:xfrm>
            <a:off x="2123594" y="910320"/>
            <a:ext cx="1540800" cy="698100"/>
          </a:xfrm>
          <a:prstGeom prst="rect">
            <a:avLst/>
          </a:prstGeom>
          <a:noFill/>
          <a:ln cap="flat" cmpd="sng" w="19050">
            <a:solidFill>
              <a:srgbClr val="D362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2"/>
          <p:cNvSpPr/>
          <p:nvPr/>
        </p:nvSpPr>
        <p:spPr>
          <a:xfrm>
            <a:off x="3984923" y="906466"/>
            <a:ext cx="1955700" cy="361500"/>
          </a:xfrm>
          <a:prstGeom prst="rect">
            <a:avLst/>
          </a:prstGeom>
          <a:noFill/>
          <a:ln cap="flat" cmpd="sng" w="19050">
            <a:solidFill>
              <a:srgbClr val="D362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2"/>
          <p:cNvSpPr/>
          <p:nvPr/>
        </p:nvSpPr>
        <p:spPr>
          <a:xfrm>
            <a:off x="3815987" y="4746622"/>
            <a:ext cx="861900" cy="361500"/>
          </a:xfrm>
          <a:prstGeom prst="rect">
            <a:avLst/>
          </a:prstGeom>
          <a:noFill/>
          <a:ln cap="flat" cmpd="sng" w="19050">
            <a:solidFill>
              <a:srgbClr val="D362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2"/>
          <p:cNvSpPr/>
          <p:nvPr/>
        </p:nvSpPr>
        <p:spPr>
          <a:xfrm>
            <a:off x="3984923" y="1474059"/>
            <a:ext cx="2814000" cy="2260800"/>
          </a:xfrm>
          <a:prstGeom prst="rect">
            <a:avLst/>
          </a:prstGeom>
          <a:noFill/>
          <a:ln cap="flat" cmpd="sng" w="19050">
            <a:solidFill>
              <a:srgbClr val="D362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2"/>
          <p:cNvSpPr/>
          <p:nvPr/>
        </p:nvSpPr>
        <p:spPr>
          <a:xfrm>
            <a:off x="3602037" y="268668"/>
            <a:ext cx="383100" cy="361500"/>
          </a:xfrm>
          <a:prstGeom prst="ellipse">
            <a:avLst/>
          </a:prstGeom>
          <a:solidFill>
            <a:srgbClr val="D362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2" name="Google Shape;362;p32"/>
          <p:cNvSpPr/>
          <p:nvPr/>
        </p:nvSpPr>
        <p:spPr>
          <a:xfrm>
            <a:off x="2577566" y="1608426"/>
            <a:ext cx="383100" cy="361500"/>
          </a:xfrm>
          <a:prstGeom prst="ellipse">
            <a:avLst/>
          </a:prstGeom>
          <a:solidFill>
            <a:srgbClr val="D362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3" name="Google Shape;363;p32"/>
          <p:cNvSpPr/>
          <p:nvPr/>
        </p:nvSpPr>
        <p:spPr>
          <a:xfrm>
            <a:off x="6799105" y="2198437"/>
            <a:ext cx="383100" cy="361500"/>
          </a:xfrm>
          <a:prstGeom prst="ellipse">
            <a:avLst/>
          </a:prstGeom>
          <a:solidFill>
            <a:srgbClr val="D362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endParaRPr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4" name="Google Shape;364;p32"/>
          <p:cNvSpPr/>
          <p:nvPr/>
        </p:nvSpPr>
        <p:spPr>
          <a:xfrm>
            <a:off x="5940325" y="906466"/>
            <a:ext cx="383100" cy="361500"/>
          </a:xfrm>
          <a:prstGeom prst="ellipse">
            <a:avLst/>
          </a:prstGeom>
          <a:solidFill>
            <a:srgbClr val="D362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5" name="Google Shape;365;p32"/>
          <p:cNvSpPr/>
          <p:nvPr/>
        </p:nvSpPr>
        <p:spPr>
          <a:xfrm>
            <a:off x="8750090" y="920736"/>
            <a:ext cx="383100" cy="361500"/>
          </a:xfrm>
          <a:prstGeom prst="ellipse">
            <a:avLst/>
          </a:prstGeom>
          <a:solidFill>
            <a:srgbClr val="D362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6" name="Google Shape;366;p32"/>
          <p:cNvSpPr/>
          <p:nvPr/>
        </p:nvSpPr>
        <p:spPr>
          <a:xfrm>
            <a:off x="3433208" y="4746622"/>
            <a:ext cx="383100" cy="361500"/>
          </a:xfrm>
          <a:prstGeom prst="ellipse">
            <a:avLst/>
          </a:prstGeom>
          <a:solidFill>
            <a:srgbClr val="D362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3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72" name="Google Shape;372;p33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373" name="Google Shape;373;p33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374" name="Google Shape;374;p33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5" name="Google Shape;375;p33"/>
          <p:cNvSpPr txBox="1"/>
          <p:nvPr/>
        </p:nvSpPr>
        <p:spPr>
          <a:xfrm>
            <a:off x="378875" y="182000"/>
            <a:ext cx="5128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Testing the fine-tuned model (Using API)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6" name="Google Shape;376;p33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77" name="Google Shape;37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3675" y="895600"/>
            <a:ext cx="4636661" cy="420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oogle Shape;382;p34"/>
          <p:cNvGrpSpPr/>
          <p:nvPr/>
        </p:nvGrpSpPr>
        <p:grpSpPr>
          <a:xfrm>
            <a:off x="0" y="2026074"/>
            <a:ext cx="9143818" cy="1287848"/>
            <a:chOff x="0" y="-28575"/>
            <a:chExt cx="4816592" cy="546300"/>
          </a:xfrm>
        </p:grpSpPr>
        <p:sp>
          <p:nvSpPr>
            <p:cNvPr id="383" name="Google Shape;383;p34"/>
            <p:cNvSpPr/>
            <p:nvPr/>
          </p:nvSpPr>
          <p:spPr>
            <a:xfrm>
              <a:off x="0" y="0"/>
              <a:ext cx="4816592" cy="517720"/>
            </a:xfrm>
            <a:custGeom>
              <a:rect b="b" l="l" r="r" t="t"/>
              <a:pathLst>
                <a:path extrusionOk="0" h="51772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7720"/>
                  </a:lnTo>
                  <a:lnTo>
                    <a:pt x="0" y="517720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384" name="Google Shape;384;p34"/>
            <p:cNvSpPr txBox="1"/>
            <p:nvPr/>
          </p:nvSpPr>
          <p:spPr>
            <a:xfrm>
              <a:off x="0" y="-28575"/>
              <a:ext cx="4816500" cy="5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5" name="Google Shape;385;p34"/>
          <p:cNvSpPr/>
          <p:nvPr/>
        </p:nvSpPr>
        <p:spPr>
          <a:xfrm rot="9175335">
            <a:off x="-676056" y="4099678"/>
            <a:ext cx="2535966" cy="2074723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6" name="Google Shape;386;p34"/>
          <p:cNvSpPr/>
          <p:nvPr/>
        </p:nvSpPr>
        <p:spPr>
          <a:xfrm>
            <a:off x="7645320" y="-720575"/>
            <a:ext cx="2260096" cy="2023712"/>
          </a:xfrm>
          <a:custGeom>
            <a:rect b="b" l="l" r="r" t="t"/>
            <a:pathLst>
              <a:path extrusionOk="0" h="4047424" w="4520191">
                <a:moveTo>
                  <a:pt x="0" y="0"/>
                </a:moveTo>
                <a:lnTo>
                  <a:pt x="4520191" y="0"/>
                </a:lnTo>
                <a:lnTo>
                  <a:pt x="4520191" y="4047424"/>
                </a:lnTo>
                <a:lnTo>
                  <a:pt x="0" y="4047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7" name="Google Shape;387;p34"/>
          <p:cNvSpPr/>
          <p:nvPr/>
        </p:nvSpPr>
        <p:spPr>
          <a:xfrm>
            <a:off x="1157793" y="341368"/>
            <a:ext cx="172982" cy="172982"/>
          </a:xfrm>
          <a:custGeom>
            <a:rect b="b" l="l" r="r" t="t"/>
            <a:pathLst>
              <a:path extrusionOk="0" h="345964" w="345964">
                <a:moveTo>
                  <a:pt x="0" y="0"/>
                </a:moveTo>
                <a:lnTo>
                  <a:pt x="345964" y="0"/>
                </a:lnTo>
                <a:lnTo>
                  <a:pt x="345964" y="345964"/>
                </a:lnTo>
                <a:lnTo>
                  <a:pt x="0" y="345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8" name="Google Shape;388;p34"/>
          <p:cNvSpPr/>
          <p:nvPr/>
        </p:nvSpPr>
        <p:spPr>
          <a:xfrm>
            <a:off x="5000363" y="1303137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3"/>
                </a:lnTo>
                <a:lnTo>
                  <a:pt x="0" y="391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9" name="Google Shape;389;p34"/>
          <p:cNvSpPr/>
          <p:nvPr/>
        </p:nvSpPr>
        <p:spPr>
          <a:xfrm>
            <a:off x="2849762" y="40786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0" name="Google Shape;390;p34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1" name="Google Shape;391;p34"/>
          <p:cNvSpPr txBox="1"/>
          <p:nvPr/>
        </p:nvSpPr>
        <p:spPr>
          <a:xfrm>
            <a:off x="0" y="1475125"/>
            <a:ext cx="9144000" cy="30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3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Hands-on Demo Time!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900" u="sng">
                <a:solidFill>
                  <a:schemeClr val="accent5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http://tinyurl.com/ZSL-openai-fine-tune</a:t>
            </a:r>
            <a:endParaRPr b="1" sz="2700">
              <a:solidFill>
                <a:srgbClr val="539DC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35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397" name="Google Shape;397;p35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398" name="Google Shape;398;p35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9" name="Google Shape;399;p35"/>
          <p:cNvSpPr txBox="1"/>
          <p:nvPr/>
        </p:nvSpPr>
        <p:spPr>
          <a:xfrm>
            <a:off x="310000" y="182000"/>
            <a:ext cx="5197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Fine-Tune GPT3.5 Turbo using OpenAI's Fine-Tuning API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0" name="Google Shape;400;p35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1" name="Google Shape;401;p35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2" name="Google Shape;402;p35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3" name="Google Shape;403;p35"/>
          <p:cNvSpPr txBox="1"/>
          <p:nvPr/>
        </p:nvSpPr>
        <p:spPr>
          <a:xfrm>
            <a:off x="514350" y="1083273"/>
            <a:ext cx="811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404" name="Google Shape;404;p35"/>
          <p:cNvSpPr txBox="1"/>
          <p:nvPr/>
        </p:nvSpPr>
        <p:spPr>
          <a:xfrm>
            <a:off x="640950" y="960525"/>
            <a:ext cx="8115300" cy="41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Assume your favourite famous TV celebrity</a:t>
            </a:r>
            <a:endParaRPr sz="1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Train GPT3.5 to mimic your favourite celebrity</a:t>
            </a:r>
            <a:endParaRPr sz="1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Add a pre or post script or some formatting</a:t>
            </a:r>
            <a:endParaRPr sz="1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Test the fine-tuned model to see if it works</a:t>
            </a:r>
            <a:endParaRPr sz="1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You will use ChatGPT to create your dataset in the form of a my_dataset.csv file.</a:t>
            </a:r>
            <a:endParaRPr sz="1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(Hint: You can download and see the data.csv file to see how to format the csv file)</a:t>
            </a:r>
            <a:endParaRPr sz="1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Then you will upload it to google colab.</a:t>
            </a:r>
            <a:endParaRPr sz="1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Use utility functions to convert csv into jsonl format, verify data file, upload it and start the fine-tuning job.</a:t>
            </a:r>
            <a:endParaRPr sz="1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Verify and evaluate your fine-tuned ChatGPT.</a:t>
            </a:r>
            <a:endParaRPr sz="1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6"/>
          <p:cNvSpPr/>
          <p:nvPr/>
        </p:nvSpPr>
        <p:spPr>
          <a:xfrm rot="9175335">
            <a:off x="-664556" y="3961928"/>
            <a:ext cx="2535966" cy="2074723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0" name="Google Shape;410;p36"/>
          <p:cNvSpPr/>
          <p:nvPr/>
        </p:nvSpPr>
        <p:spPr>
          <a:xfrm>
            <a:off x="2849762" y="40786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1" name="Google Shape;411;p36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2" name="Google Shape;412;p36"/>
          <p:cNvSpPr txBox="1"/>
          <p:nvPr>
            <p:ph idx="4294967295" type="ctrTitle"/>
          </p:nvPr>
        </p:nvSpPr>
        <p:spPr>
          <a:xfrm>
            <a:off x="-125" y="1025875"/>
            <a:ext cx="9144000" cy="32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98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http://tinyurl.com/ZSL-openai-fine-tune</a:t>
            </a:r>
            <a:endParaRPr sz="368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368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8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File &gt; “Save a copy in Drive”</a:t>
            </a:r>
            <a:endParaRPr sz="328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8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Scroll down to the last cell</a:t>
            </a:r>
            <a:endParaRPr sz="328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8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Fill in your solution!</a:t>
            </a:r>
            <a:endParaRPr sz="328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oogle Shape;417;p37"/>
          <p:cNvGrpSpPr/>
          <p:nvPr/>
        </p:nvGrpSpPr>
        <p:grpSpPr>
          <a:xfrm>
            <a:off x="0" y="2026074"/>
            <a:ext cx="9143818" cy="1037096"/>
            <a:chOff x="0" y="-28575"/>
            <a:chExt cx="4816592" cy="546300"/>
          </a:xfrm>
        </p:grpSpPr>
        <p:sp>
          <p:nvSpPr>
            <p:cNvPr id="418" name="Google Shape;418;p37"/>
            <p:cNvSpPr/>
            <p:nvPr/>
          </p:nvSpPr>
          <p:spPr>
            <a:xfrm>
              <a:off x="0" y="0"/>
              <a:ext cx="4816592" cy="517720"/>
            </a:xfrm>
            <a:custGeom>
              <a:rect b="b" l="l" r="r" t="t"/>
              <a:pathLst>
                <a:path extrusionOk="0" h="51772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7720"/>
                  </a:lnTo>
                  <a:lnTo>
                    <a:pt x="0" y="517720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419" name="Google Shape;419;p37"/>
            <p:cNvSpPr txBox="1"/>
            <p:nvPr/>
          </p:nvSpPr>
          <p:spPr>
            <a:xfrm>
              <a:off x="0" y="-28575"/>
              <a:ext cx="4816500" cy="5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0" name="Google Shape;420;p37"/>
          <p:cNvSpPr/>
          <p:nvPr/>
        </p:nvSpPr>
        <p:spPr>
          <a:xfrm rot="9175335">
            <a:off x="-664556" y="3961928"/>
            <a:ext cx="2535966" cy="2074723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1" name="Google Shape;421;p37"/>
          <p:cNvSpPr/>
          <p:nvPr/>
        </p:nvSpPr>
        <p:spPr>
          <a:xfrm>
            <a:off x="7645320" y="-720575"/>
            <a:ext cx="2260096" cy="2023712"/>
          </a:xfrm>
          <a:custGeom>
            <a:rect b="b" l="l" r="r" t="t"/>
            <a:pathLst>
              <a:path extrusionOk="0" h="4047424" w="4520191">
                <a:moveTo>
                  <a:pt x="0" y="0"/>
                </a:moveTo>
                <a:lnTo>
                  <a:pt x="4520191" y="0"/>
                </a:lnTo>
                <a:lnTo>
                  <a:pt x="4520191" y="4047424"/>
                </a:lnTo>
                <a:lnTo>
                  <a:pt x="0" y="4047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2" name="Google Shape;422;p37"/>
          <p:cNvSpPr/>
          <p:nvPr/>
        </p:nvSpPr>
        <p:spPr>
          <a:xfrm>
            <a:off x="1157793" y="341368"/>
            <a:ext cx="172982" cy="172982"/>
          </a:xfrm>
          <a:custGeom>
            <a:rect b="b" l="l" r="r" t="t"/>
            <a:pathLst>
              <a:path extrusionOk="0" h="345964" w="345964">
                <a:moveTo>
                  <a:pt x="0" y="0"/>
                </a:moveTo>
                <a:lnTo>
                  <a:pt x="345964" y="0"/>
                </a:lnTo>
                <a:lnTo>
                  <a:pt x="345964" y="345964"/>
                </a:lnTo>
                <a:lnTo>
                  <a:pt x="0" y="345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3" name="Google Shape;423;p37"/>
          <p:cNvSpPr/>
          <p:nvPr/>
        </p:nvSpPr>
        <p:spPr>
          <a:xfrm>
            <a:off x="5000363" y="1303137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3"/>
                </a:lnTo>
                <a:lnTo>
                  <a:pt x="0" y="391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4" name="Google Shape;424;p37"/>
          <p:cNvSpPr/>
          <p:nvPr/>
        </p:nvSpPr>
        <p:spPr>
          <a:xfrm>
            <a:off x="2849762" y="40786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5" name="Google Shape;425;p37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6" name="Google Shape;426;p37"/>
          <p:cNvSpPr txBox="1"/>
          <p:nvPr/>
        </p:nvSpPr>
        <p:spPr>
          <a:xfrm>
            <a:off x="0" y="2054126"/>
            <a:ext cx="9144000" cy="14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3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</a:t>
            </a:r>
            <a:endParaRPr b="1" sz="3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38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432" name="Google Shape;432;p38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433" name="Google Shape;433;p38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4" name="Google Shape;434;p38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5" name="Google Shape;435;p38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36" name="Google Shape;436;p38"/>
          <p:cNvGrpSpPr/>
          <p:nvPr/>
        </p:nvGrpSpPr>
        <p:grpSpPr>
          <a:xfrm>
            <a:off x="514350" y="1579772"/>
            <a:ext cx="4562497" cy="529654"/>
            <a:chOff x="0" y="-28575"/>
            <a:chExt cx="2403338" cy="279000"/>
          </a:xfrm>
        </p:grpSpPr>
        <p:sp>
          <p:nvSpPr>
            <p:cNvPr id="437" name="Google Shape;437;p38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8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9" name="Google Shape;439;p38"/>
          <p:cNvGrpSpPr/>
          <p:nvPr/>
        </p:nvGrpSpPr>
        <p:grpSpPr>
          <a:xfrm>
            <a:off x="514350" y="2372089"/>
            <a:ext cx="4562497" cy="529654"/>
            <a:chOff x="0" y="-28575"/>
            <a:chExt cx="2403338" cy="279000"/>
          </a:xfrm>
        </p:grpSpPr>
        <p:sp>
          <p:nvSpPr>
            <p:cNvPr id="440" name="Google Shape;440;p38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8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2" name="Google Shape;442;p38"/>
          <p:cNvGrpSpPr/>
          <p:nvPr/>
        </p:nvGrpSpPr>
        <p:grpSpPr>
          <a:xfrm>
            <a:off x="514350" y="3164406"/>
            <a:ext cx="4562497" cy="529654"/>
            <a:chOff x="0" y="-28575"/>
            <a:chExt cx="2403338" cy="279000"/>
          </a:xfrm>
        </p:grpSpPr>
        <p:sp>
          <p:nvSpPr>
            <p:cNvPr id="443" name="Google Shape;443;p38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8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5" name="Google Shape;445;p38"/>
          <p:cNvGrpSpPr/>
          <p:nvPr/>
        </p:nvGrpSpPr>
        <p:grpSpPr>
          <a:xfrm>
            <a:off x="514350" y="3956723"/>
            <a:ext cx="4562497" cy="529654"/>
            <a:chOff x="0" y="-28575"/>
            <a:chExt cx="2403338" cy="279000"/>
          </a:xfrm>
        </p:grpSpPr>
        <p:sp>
          <p:nvSpPr>
            <p:cNvPr id="446" name="Google Shape;446;p38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8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8" name="Google Shape;448;p38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 - Q1</a:t>
            </a:r>
            <a:endParaRPr sz="700"/>
          </a:p>
        </p:txBody>
      </p:sp>
      <p:sp>
        <p:nvSpPr>
          <p:cNvPr id="449" name="Google Shape;449;p38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0" name="Google Shape;450;p38"/>
          <p:cNvSpPr txBox="1"/>
          <p:nvPr/>
        </p:nvSpPr>
        <p:spPr>
          <a:xfrm>
            <a:off x="738200" y="16350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1</a:t>
            </a:r>
            <a:endParaRPr b="1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1" name="Google Shape;451;p38"/>
          <p:cNvSpPr txBox="1"/>
          <p:nvPr/>
        </p:nvSpPr>
        <p:spPr>
          <a:xfrm>
            <a:off x="738200" y="24148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r>
              <a:rPr b="1"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. 10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2" name="Google Shape;452;p38"/>
          <p:cNvSpPr txBox="1"/>
          <p:nvPr/>
        </p:nvSpPr>
        <p:spPr>
          <a:xfrm>
            <a:off x="514350" y="1083275"/>
            <a:ext cx="8303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 many (minimum) data examples are required for fine-tuning?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3" name="Google Shape;453;p38"/>
          <p:cNvSpPr txBox="1"/>
          <p:nvPr/>
        </p:nvSpPr>
        <p:spPr>
          <a:xfrm>
            <a:off x="689875" y="3191400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b="1"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. 50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4" name="Google Shape;454;p38"/>
          <p:cNvSpPr txBox="1"/>
          <p:nvPr/>
        </p:nvSpPr>
        <p:spPr>
          <a:xfrm>
            <a:off x="689875" y="40120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b="1"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. 100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Google Shape;459;p39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460" name="Google Shape;460;p39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461" name="Google Shape;461;p39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2" name="Google Shape;462;p39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3" name="Google Shape;463;p39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64" name="Google Shape;464;p39"/>
          <p:cNvGrpSpPr/>
          <p:nvPr/>
        </p:nvGrpSpPr>
        <p:grpSpPr>
          <a:xfrm>
            <a:off x="514350" y="1579772"/>
            <a:ext cx="4562497" cy="529654"/>
            <a:chOff x="0" y="-28575"/>
            <a:chExt cx="2403338" cy="279000"/>
          </a:xfrm>
        </p:grpSpPr>
        <p:sp>
          <p:nvSpPr>
            <p:cNvPr id="465" name="Google Shape;465;p39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9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7" name="Google Shape;467;p39"/>
          <p:cNvSpPr/>
          <p:nvPr/>
        </p:nvSpPr>
        <p:spPr>
          <a:xfrm>
            <a:off x="514350" y="2426336"/>
            <a:ext cx="4562497" cy="475297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539DC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8" name="Google Shape;468;p39"/>
          <p:cNvGrpSpPr/>
          <p:nvPr/>
        </p:nvGrpSpPr>
        <p:grpSpPr>
          <a:xfrm>
            <a:off x="514350" y="3164406"/>
            <a:ext cx="4562497" cy="529654"/>
            <a:chOff x="0" y="-28575"/>
            <a:chExt cx="2403338" cy="279000"/>
          </a:xfrm>
        </p:grpSpPr>
        <p:sp>
          <p:nvSpPr>
            <p:cNvPr id="469" name="Google Shape;469;p39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9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1" name="Google Shape;471;p39"/>
          <p:cNvGrpSpPr/>
          <p:nvPr/>
        </p:nvGrpSpPr>
        <p:grpSpPr>
          <a:xfrm>
            <a:off x="514350" y="3956723"/>
            <a:ext cx="4562497" cy="529654"/>
            <a:chOff x="0" y="-28575"/>
            <a:chExt cx="2403338" cy="279000"/>
          </a:xfrm>
        </p:grpSpPr>
        <p:sp>
          <p:nvSpPr>
            <p:cNvPr id="472" name="Google Shape;472;p39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9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4" name="Google Shape;474;p39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 - Q1</a:t>
            </a:r>
            <a:endParaRPr sz="700"/>
          </a:p>
        </p:txBody>
      </p:sp>
      <p:sp>
        <p:nvSpPr>
          <p:cNvPr id="475" name="Google Shape;475;p39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6" name="Google Shape;476;p39"/>
          <p:cNvSpPr txBox="1"/>
          <p:nvPr/>
        </p:nvSpPr>
        <p:spPr>
          <a:xfrm>
            <a:off x="738200" y="16350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1</a:t>
            </a:r>
            <a:endParaRPr b="1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7" name="Google Shape;477;p39"/>
          <p:cNvSpPr txBox="1"/>
          <p:nvPr/>
        </p:nvSpPr>
        <p:spPr>
          <a:xfrm>
            <a:off x="738200" y="24148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B. 10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8" name="Google Shape;478;p39"/>
          <p:cNvSpPr txBox="1"/>
          <p:nvPr/>
        </p:nvSpPr>
        <p:spPr>
          <a:xfrm>
            <a:off x="514350" y="1083275"/>
            <a:ext cx="8303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 many (minimum) data examples are required for fine-tuning?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9" name="Google Shape;479;p39"/>
          <p:cNvSpPr txBox="1"/>
          <p:nvPr/>
        </p:nvSpPr>
        <p:spPr>
          <a:xfrm>
            <a:off x="689875" y="3191400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C. 50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0" name="Google Shape;480;p39"/>
          <p:cNvSpPr txBox="1"/>
          <p:nvPr/>
        </p:nvSpPr>
        <p:spPr>
          <a:xfrm>
            <a:off x="689875" y="40120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D. 100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" name="Google Shape;485;p40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486" name="Google Shape;486;p40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487" name="Google Shape;487;p40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8" name="Google Shape;488;p40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9" name="Google Shape;489;p40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90" name="Google Shape;490;p40"/>
          <p:cNvGrpSpPr/>
          <p:nvPr/>
        </p:nvGrpSpPr>
        <p:grpSpPr>
          <a:xfrm>
            <a:off x="514350" y="1579772"/>
            <a:ext cx="4562497" cy="529654"/>
            <a:chOff x="0" y="-28575"/>
            <a:chExt cx="2403338" cy="279000"/>
          </a:xfrm>
        </p:grpSpPr>
        <p:sp>
          <p:nvSpPr>
            <p:cNvPr id="491" name="Google Shape;491;p40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0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3" name="Google Shape;493;p40"/>
          <p:cNvGrpSpPr/>
          <p:nvPr/>
        </p:nvGrpSpPr>
        <p:grpSpPr>
          <a:xfrm>
            <a:off x="514350" y="2372089"/>
            <a:ext cx="4562497" cy="529654"/>
            <a:chOff x="0" y="-28575"/>
            <a:chExt cx="2403338" cy="279000"/>
          </a:xfrm>
        </p:grpSpPr>
        <p:sp>
          <p:nvSpPr>
            <p:cNvPr id="494" name="Google Shape;494;p40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0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6" name="Google Shape;496;p40"/>
          <p:cNvGrpSpPr/>
          <p:nvPr/>
        </p:nvGrpSpPr>
        <p:grpSpPr>
          <a:xfrm>
            <a:off x="514350" y="3164406"/>
            <a:ext cx="4562497" cy="529654"/>
            <a:chOff x="0" y="-28575"/>
            <a:chExt cx="2403338" cy="279000"/>
          </a:xfrm>
        </p:grpSpPr>
        <p:sp>
          <p:nvSpPr>
            <p:cNvPr id="497" name="Google Shape;497;p40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0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9" name="Google Shape;499;p40"/>
          <p:cNvGrpSpPr/>
          <p:nvPr/>
        </p:nvGrpSpPr>
        <p:grpSpPr>
          <a:xfrm>
            <a:off x="514350" y="3956723"/>
            <a:ext cx="4562497" cy="529654"/>
            <a:chOff x="0" y="-28575"/>
            <a:chExt cx="2403338" cy="279000"/>
          </a:xfrm>
        </p:grpSpPr>
        <p:sp>
          <p:nvSpPr>
            <p:cNvPr id="500" name="Google Shape;500;p40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0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2" name="Google Shape;502;p40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 - Q2</a:t>
            </a:r>
            <a:endParaRPr sz="700"/>
          </a:p>
        </p:txBody>
      </p:sp>
      <p:sp>
        <p:nvSpPr>
          <p:cNvPr id="503" name="Google Shape;503;p40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4" name="Google Shape;504;p40"/>
          <p:cNvSpPr txBox="1"/>
          <p:nvPr/>
        </p:nvSpPr>
        <p:spPr>
          <a:xfrm>
            <a:off x="738200" y="16350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CSV</a:t>
            </a:r>
            <a:endParaRPr b="1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5" name="Google Shape;505;p40"/>
          <p:cNvSpPr txBox="1"/>
          <p:nvPr/>
        </p:nvSpPr>
        <p:spPr>
          <a:xfrm>
            <a:off x="738200" y="24148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B. JSON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6" name="Google Shape;506;p40"/>
          <p:cNvSpPr txBox="1"/>
          <p:nvPr/>
        </p:nvSpPr>
        <p:spPr>
          <a:xfrm>
            <a:off x="514350" y="1083275"/>
            <a:ext cx="8303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is the file format of input data for fine-tuning?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7" name="Google Shape;507;p40"/>
          <p:cNvSpPr txBox="1"/>
          <p:nvPr/>
        </p:nvSpPr>
        <p:spPr>
          <a:xfrm>
            <a:off x="689875" y="3191400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C. JSONL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8" name="Google Shape;508;p40"/>
          <p:cNvSpPr txBox="1"/>
          <p:nvPr/>
        </p:nvSpPr>
        <p:spPr>
          <a:xfrm>
            <a:off x="689875" y="40120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D. TXT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41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514" name="Google Shape;514;p41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515" name="Google Shape;515;p41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6" name="Google Shape;516;p41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7" name="Google Shape;517;p41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18" name="Google Shape;518;p41"/>
          <p:cNvGrpSpPr/>
          <p:nvPr/>
        </p:nvGrpSpPr>
        <p:grpSpPr>
          <a:xfrm>
            <a:off x="514350" y="1579772"/>
            <a:ext cx="4562497" cy="529654"/>
            <a:chOff x="0" y="-28575"/>
            <a:chExt cx="2403338" cy="279000"/>
          </a:xfrm>
        </p:grpSpPr>
        <p:sp>
          <p:nvSpPr>
            <p:cNvPr id="519" name="Google Shape;519;p41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1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1" name="Google Shape;521;p41"/>
          <p:cNvGrpSpPr/>
          <p:nvPr/>
        </p:nvGrpSpPr>
        <p:grpSpPr>
          <a:xfrm>
            <a:off x="514350" y="2372089"/>
            <a:ext cx="4562497" cy="529654"/>
            <a:chOff x="0" y="-28575"/>
            <a:chExt cx="2403338" cy="279000"/>
          </a:xfrm>
        </p:grpSpPr>
        <p:sp>
          <p:nvSpPr>
            <p:cNvPr id="522" name="Google Shape;522;p41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1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4" name="Google Shape;524;p41"/>
          <p:cNvSpPr/>
          <p:nvPr/>
        </p:nvSpPr>
        <p:spPr>
          <a:xfrm>
            <a:off x="514350" y="3218653"/>
            <a:ext cx="4562497" cy="475297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539DC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5" name="Google Shape;525;p41"/>
          <p:cNvGrpSpPr/>
          <p:nvPr/>
        </p:nvGrpSpPr>
        <p:grpSpPr>
          <a:xfrm>
            <a:off x="514350" y="3956723"/>
            <a:ext cx="4562497" cy="529654"/>
            <a:chOff x="0" y="-28575"/>
            <a:chExt cx="2403338" cy="279000"/>
          </a:xfrm>
        </p:grpSpPr>
        <p:sp>
          <p:nvSpPr>
            <p:cNvPr id="526" name="Google Shape;526;p41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1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41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 - Q2</a:t>
            </a:r>
            <a:endParaRPr sz="700"/>
          </a:p>
        </p:txBody>
      </p:sp>
      <p:sp>
        <p:nvSpPr>
          <p:cNvPr id="529" name="Google Shape;529;p41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0" name="Google Shape;530;p41"/>
          <p:cNvSpPr txBox="1"/>
          <p:nvPr/>
        </p:nvSpPr>
        <p:spPr>
          <a:xfrm>
            <a:off x="738200" y="16350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CSV</a:t>
            </a:r>
            <a:endParaRPr b="1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1" name="Google Shape;531;p41"/>
          <p:cNvSpPr txBox="1"/>
          <p:nvPr/>
        </p:nvSpPr>
        <p:spPr>
          <a:xfrm>
            <a:off x="738200" y="24148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B. JSON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2" name="Google Shape;532;p41"/>
          <p:cNvSpPr txBox="1"/>
          <p:nvPr/>
        </p:nvSpPr>
        <p:spPr>
          <a:xfrm>
            <a:off x="514350" y="1083275"/>
            <a:ext cx="8303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is the file format of input data for fine-tuning?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3" name="Google Shape;533;p41"/>
          <p:cNvSpPr txBox="1"/>
          <p:nvPr/>
        </p:nvSpPr>
        <p:spPr>
          <a:xfrm>
            <a:off x="689875" y="3191400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C. JSONL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4" name="Google Shape;534;p41"/>
          <p:cNvSpPr txBox="1"/>
          <p:nvPr/>
        </p:nvSpPr>
        <p:spPr>
          <a:xfrm>
            <a:off x="689875" y="40120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D. TXT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5"/>
          <p:cNvGrpSpPr/>
          <p:nvPr/>
        </p:nvGrpSpPr>
        <p:grpSpPr>
          <a:xfrm>
            <a:off x="3090202" y="2283499"/>
            <a:ext cx="4957972" cy="486705"/>
            <a:chOff x="3090202" y="4484724"/>
            <a:chExt cx="4957972" cy="486705"/>
          </a:xfrm>
        </p:grpSpPr>
        <p:sp>
          <p:nvSpPr>
            <p:cNvPr id="95" name="Google Shape;95;p15"/>
            <p:cNvSpPr txBox="1"/>
            <p:nvPr/>
          </p:nvSpPr>
          <p:spPr>
            <a:xfrm>
              <a:off x="3879074" y="4604925"/>
              <a:ext cx="41691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Hands-on Practice [20 Minutes]</a:t>
              </a:r>
              <a:endParaRPr sz="7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96" name="Google Shape;96;p15"/>
            <p:cNvGrpSpPr/>
            <p:nvPr/>
          </p:nvGrpSpPr>
          <p:grpSpPr>
            <a:xfrm>
              <a:off x="3090202" y="4484724"/>
              <a:ext cx="471993" cy="486705"/>
              <a:chOff x="0" y="0"/>
              <a:chExt cx="812800" cy="812800"/>
            </a:xfrm>
          </p:grpSpPr>
          <p:sp>
            <p:nvSpPr>
              <p:cNvPr id="97" name="Google Shape;97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5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rtl="0" algn="ctr">
                  <a:lnSpc>
                    <a:spcPct val="17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100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2</a:t>
                </a:r>
                <a:endParaRPr sz="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99" name="Google Shape;99;p15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100" name="Google Shape;100;p15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101" name="Google Shape;101;p15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solidFill>
              <a:srgbClr val="D362A4"/>
            </a:solidFill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15"/>
          <p:cNvSpPr txBox="1"/>
          <p:nvPr/>
        </p:nvSpPr>
        <p:spPr>
          <a:xfrm>
            <a:off x="514350" y="234364"/>
            <a:ext cx="49929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Table of Contents / Agenda</a:t>
            </a:r>
            <a:endParaRPr sz="700"/>
          </a:p>
        </p:txBody>
      </p:sp>
      <p:sp>
        <p:nvSpPr>
          <p:cNvPr id="103" name="Google Shape;103;p15"/>
          <p:cNvSpPr/>
          <p:nvPr/>
        </p:nvSpPr>
        <p:spPr>
          <a:xfrm rot="9175335">
            <a:off x="-664556" y="3961928"/>
            <a:ext cx="2535966" cy="2074723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4" name="Google Shape;104;p15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05" name="Google Shape;105;p15"/>
          <p:cNvGrpSpPr/>
          <p:nvPr/>
        </p:nvGrpSpPr>
        <p:grpSpPr>
          <a:xfrm>
            <a:off x="3090202" y="3246674"/>
            <a:ext cx="2064137" cy="486705"/>
            <a:chOff x="3090202" y="4484724"/>
            <a:chExt cx="2064137" cy="486705"/>
          </a:xfrm>
        </p:grpSpPr>
        <p:sp>
          <p:nvSpPr>
            <p:cNvPr id="106" name="Google Shape;106;p15"/>
            <p:cNvSpPr txBox="1"/>
            <p:nvPr/>
          </p:nvSpPr>
          <p:spPr>
            <a:xfrm>
              <a:off x="3879040" y="4604927"/>
              <a:ext cx="1275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Final Quiz</a:t>
              </a:r>
              <a:endParaRPr sz="7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07" name="Google Shape;107;p15"/>
            <p:cNvGrpSpPr/>
            <p:nvPr/>
          </p:nvGrpSpPr>
          <p:grpSpPr>
            <a:xfrm>
              <a:off x="3090202" y="4484724"/>
              <a:ext cx="471993" cy="486705"/>
              <a:chOff x="0" y="0"/>
              <a:chExt cx="812800" cy="812800"/>
            </a:xfrm>
          </p:grpSpPr>
          <p:sp>
            <p:nvSpPr>
              <p:cNvPr id="108" name="Google Shape;108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15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rtl="0" algn="ctr">
                  <a:lnSpc>
                    <a:spcPct val="17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100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3</a:t>
                </a:r>
                <a:endParaRPr sz="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110" name="Google Shape;110;p15"/>
          <p:cNvGrpSpPr/>
          <p:nvPr/>
        </p:nvGrpSpPr>
        <p:grpSpPr>
          <a:xfrm>
            <a:off x="3090202" y="1320324"/>
            <a:ext cx="3849462" cy="486705"/>
            <a:chOff x="3090202" y="4484724"/>
            <a:chExt cx="3849462" cy="486705"/>
          </a:xfrm>
        </p:grpSpPr>
        <p:sp>
          <p:nvSpPr>
            <p:cNvPr id="111" name="Google Shape;111;p15"/>
            <p:cNvSpPr txBox="1"/>
            <p:nvPr/>
          </p:nvSpPr>
          <p:spPr>
            <a:xfrm>
              <a:off x="3879065" y="4604925"/>
              <a:ext cx="30606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Tech Overview [20 Minutes]</a:t>
              </a:r>
              <a:endPara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12" name="Google Shape;112;p15"/>
            <p:cNvGrpSpPr/>
            <p:nvPr/>
          </p:nvGrpSpPr>
          <p:grpSpPr>
            <a:xfrm>
              <a:off x="3090202" y="4484724"/>
              <a:ext cx="471993" cy="486705"/>
              <a:chOff x="0" y="0"/>
              <a:chExt cx="812800" cy="812800"/>
            </a:xfrm>
          </p:grpSpPr>
          <p:sp>
            <p:nvSpPr>
              <p:cNvPr id="113" name="Google Shape;113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15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rtl="0" algn="ctr">
                  <a:lnSpc>
                    <a:spcPct val="17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100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1</a:t>
                </a:r>
                <a:endParaRPr sz="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2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40" name="Google Shape;540;p42"/>
          <p:cNvGrpSpPr/>
          <p:nvPr/>
        </p:nvGrpSpPr>
        <p:grpSpPr>
          <a:xfrm>
            <a:off x="514350" y="1975087"/>
            <a:ext cx="5455818" cy="529654"/>
            <a:chOff x="0" y="-28575"/>
            <a:chExt cx="2403338" cy="279000"/>
          </a:xfrm>
        </p:grpSpPr>
        <p:sp>
          <p:nvSpPr>
            <p:cNvPr id="541" name="Google Shape;541;p42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2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3" name="Google Shape;543;p42"/>
          <p:cNvGrpSpPr/>
          <p:nvPr/>
        </p:nvGrpSpPr>
        <p:grpSpPr>
          <a:xfrm>
            <a:off x="514350" y="2767403"/>
            <a:ext cx="5455818" cy="529654"/>
            <a:chOff x="0" y="-28575"/>
            <a:chExt cx="2403338" cy="279000"/>
          </a:xfrm>
        </p:grpSpPr>
        <p:sp>
          <p:nvSpPr>
            <p:cNvPr id="544" name="Google Shape;544;p42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2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6" name="Google Shape;546;p42"/>
          <p:cNvSpPr/>
          <p:nvPr/>
        </p:nvSpPr>
        <p:spPr>
          <a:xfrm>
            <a:off x="514350" y="3613965"/>
            <a:ext cx="5455577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2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8" name="Google Shape;548;p42"/>
          <p:cNvSpPr txBox="1"/>
          <p:nvPr/>
        </p:nvSpPr>
        <p:spPr>
          <a:xfrm>
            <a:off x="758951" y="2030388"/>
            <a:ext cx="3949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b="1" lang="en" sz="1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10,000 * 0.008 $</a:t>
            </a:r>
            <a:endParaRPr b="1" sz="17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9" name="Google Shape;549;p42"/>
          <p:cNvSpPr txBox="1"/>
          <p:nvPr/>
        </p:nvSpPr>
        <p:spPr>
          <a:xfrm>
            <a:off x="758951" y="2810187"/>
            <a:ext cx="3949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B. 10,000 * 20 * 0.008 $</a:t>
            </a:r>
            <a:endParaRPr b="1" sz="17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0" name="Google Shape;550;p42"/>
          <p:cNvSpPr txBox="1"/>
          <p:nvPr/>
        </p:nvSpPr>
        <p:spPr>
          <a:xfrm>
            <a:off x="782025" y="3615087"/>
            <a:ext cx="50070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b="1" lang="en" sz="1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. 10 * 20 * 0.008 $</a:t>
            </a:r>
            <a:endParaRPr b="1" sz="17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51" name="Google Shape;551;p42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552" name="Google Shape;552;p42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553" name="Google Shape;553;p42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4" name="Google Shape;554;p42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55" name="Google Shape;555;p42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 - Q3</a:t>
            </a:r>
            <a:endParaRPr sz="700"/>
          </a:p>
        </p:txBody>
      </p:sp>
      <p:sp>
        <p:nvSpPr>
          <p:cNvPr id="556" name="Google Shape;556;p42"/>
          <p:cNvSpPr txBox="1"/>
          <p:nvPr/>
        </p:nvSpPr>
        <p:spPr>
          <a:xfrm>
            <a:off x="514350" y="1182913"/>
            <a:ext cx="83031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If a dataset contains 10,000 tokens in total and the model is required to be trained for 20 epochs, how much will be the cost of this training?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3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62" name="Google Shape;562;p43"/>
          <p:cNvGrpSpPr/>
          <p:nvPr/>
        </p:nvGrpSpPr>
        <p:grpSpPr>
          <a:xfrm>
            <a:off x="514350" y="1975087"/>
            <a:ext cx="5455818" cy="529654"/>
            <a:chOff x="0" y="-28575"/>
            <a:chExt cx="2403338" cy="279000"/>
          </a:xfrm>
        </p:grpSpPr>
        <p:sp>
          <p:nvSpPr>
            <p:cNvPr id="563" name="Google Shape;563;p43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3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5" name="Google Shape;565;p43"/>
          <p:cNvGrpSpPr/>
          <p:nvPr/>
        </p:nvGrpSpPr>
        <p:grpSpPr>
          <a:xfrm>
            <a:off x="514350" y="2767403"/>
            <a:ext cx="5455818" cy="529654"/>
            <a:chOff x="0" y="-28575"/>
            <a:chExt cx="2403338" cy="279000"/>
          </a:xfrm>
        </p:grpSpPr>
        <p:sp>
          <p:nvSpPr>
            <p:cNvPr id="566" name="Google Shape;566;p43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3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8" name="Google Shape;568;p43"/>
          <p:cNvSpPr/>
          <p:nvPr/>
        </p:nvSpPr>
        <p:spPr>
          <a:xfrm>
            <a:off x="514350" y="3613965"/>
            <a:ext cx="5455577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539DC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3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70" name="Google Shape;570;p43"/>
          <p:cNvSpPr txBox="1"/>
          <p:nvPr/>
        </p:nvSpPr>
        <p:spPr>
          <a:xfrm>
            <a:off x="758951" y="2030388"/>
            <a:ext cx="3949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10,000 * 0.008 $</a:t>
            </a:r>
            <a:endParaRPr b="1" sz="17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1" name="Google Shape;571;p43"/>
          <p:cNvSpPr txBox="1"/>
          <p:nvPr/>
        </p:nvSpPr>
        <p:spPr>
          <a:xfrm>
            <a:off x="758951" y="2810187"/>
            <a:ext cx="3949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B. 10,000 * 20 * 0.008 $</a:t>
            </a:r>
            <a:endParaRPr b="1" sz="17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2" name="Google Shape;572;p43"/>
          <p:cNvSpPr txBox="1"/>
          <p:nvPr/>
        </p:nvSpPr>
        <p:spPr>
          <a:xfrm>
            <a:off x="782025" y="3615087"/>
            <a:ext cx="50070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C. 10 * 20 * 0.008 $</a:t>
            </a:r>
            <a:endParaRPr b="1" sz="17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73" name="Google Shape;573;p43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574" name="Google Shape;574;p43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575" name="Google Shape;575;p43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6" name="Google Shape;576;p43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77" name="Google Shape;577;p43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 - Q3</a:t>
            </a:r>
            <a:endParaRPr sz="700"/>
          </a:p>
        </p:txBody>
      </p:sp>
      <p:sp>
        <p:nvSpPr>
          <p:cNvPr id="578" name="Google Shape;578;p43"/>
          <p:cNvSpPr txBox="1"/>
          <p:nvPr/>
        </p:nvSpPr>
        <p:spPr>
          <a:xfrm>
            <a:off x="514350" y="1161988"/>
            <a:ext cx="83031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If a dataset contains 10,000 tokens in total and the model is required to be trained for 20 epochs, how much will be the cost of this training?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4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84" name="Google Shape;584;p44"/>
          <p:cNvGrpSpPr/>
          <p:nvPr/>
        </p:nvGrpSpPr>
        <p:grpSpPr>
          <a:xfrm>
            <a:off x="514350" y="1579775"/>
            <a:ext cx="4992935" cy="529654"/>
            <a:chOff x="0" y="-28575"/>
            <a:chExt cx="2403338" cy="279000"/>
          </a:xfrm>
        </p:grpSpPr>
        <p:sp>
          <p:nvSpPr>
            <p:cNvPr id="585" name="Google Shape;585;p44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4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7" name="Google Shape;587;p44"/>
          <p:cNvSpPr/>
          <p:nvPr/>
        </p:nvSpPr>
        <p:spPr>
          <a:xfrm>
            <a:off x="514350" y="2426337"/>
            <a:ext cx="4992935" cy="475297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8" name="Google Shape;588;p44"/>
          <p:cNvGrpSpPr/>
          <p:nvPr/>
        </p:nvGrpSpPr>
        <p:grpSpPr>
          <a:xfrm>
            <a:off x="514350" y="3956722"/>
            <a:ext cx="4992935" cy="529654"/>
            <a:chOff x="0" y="-28575"/>
            <a:chExt cx="2403338" cy="279000"/>
          </a:xfrm>
        </p:grpSpPr>
        <p:sp>
          <p:nvSpPr>
            <p:cNvPr id="589" name="Google Shape;589;p44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4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1" name="Google Shape;591;p44"/>
          <p:cNvSpPr/>
          <p:nvPr/>
        </p:nvSpPr>
        <p:spPr>
          <a:xfrm>
            <a:off x="514350" y="3218653"/>
            <a:ext cx="4992935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44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93" name="Google Shape;593;p44"/>
          <p:cNvSpPr txBox="1"/>
          <p:nvPr/>
        </p:nvSpPr>
        <p:spPr>
          <a:xfrm>
            <a:off x="759317" y="1635078"/>
            <a:ext cx="3955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Better Performance</a:t>
            </a:r>
            <a:endParaRPr b="1" sz="1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4" name="Google Shape;594;p44"/>
          <p:cNvSpPr txBox="1"/>
          <p:nvPr/>
        </p:nvSpPr>
        <p:spPr>
          <a:xfrm>
            <a:off x="759317" y="2414876"/>
            <a:ext cx="3955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Cost Effectiveness</a:t>
            </a:r>
            <a:endParaRPr b="1" sz="1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5" name="Google Shape;595;p44"/>
          <p:cNvSpPr txBox="1"/>
          <p:nvPr/>
        </p:nvSpPr>
        <p:spPr>
          <a:xfrm>
            <a:off x="759317" y="3219775"/>
            <a:ext cx="44940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Better Inference Speed</a:t>
            </a:r>
            <a:endParaRPr b="1" sz="1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6" name="Google Shape;596;p44"/>
          <p:cNvSpPr txBox="1"/>
          <p:nvPr/>
        </p:nvSpPr>
        <p:spPr>
          <a:xfrm>
            <a:off x="759317" y="4012049"/>
            <a:ext cx="3955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D. Addition in Model Memory</a:t>
            </a:r>
            <a:endParaRPr b="1" sz="1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97" name="Google Shape;597;p44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598" name="Google Shape;598;p44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599" name="Google Shape;599;p44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0" name="Google Shape;600;p44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01" name="Google Shape;601;p44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 - Q4</a:t>
            </a:r>
            <a:endParaRPr sz="700"/>
          </a:p>
        </p:txBody>
      </p:sp>
      <p:sp>
        <p:nvSpPr>
          <p:cNvPr id="602" name="Google Shape;602;p44"/>
          <p:cNvSpPr txBox="1"/>
          <p:nvPr/>
        </p:nvSpPr>
        <p:spPr>
          <a:xfrm>
            <a:off x="514350" y="1083275"/>
            <a:ext cx="8303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is not achievable through fine-tuning?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5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608" name="Google Shape;608;p45"/>
          <p:cNvGrpSpPr/>
          <p:nvPr/>
        </p:nvGrpSpPr>
        <p:grpSpPr>
          <a:xfrm>
            <a:off x="514350" y="1579775"/>
            <a:ext cx="4992935" cy="529654"/>
            <a:chOff x="0" y="-28575"/>
            <a:chExt cx="2403338" cy="279000"/>
          </a:xfrm>
        </p:grpSpPr>
        <p:sp>
          <p:nvSpPr>
            <p:cNvPr id="609" name="Google Shape;609;p45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5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1" name="Google Shape;611;p45"/>
          <p:cNvSpPr/>
          <p:nvPr/>
        </p:nvSpPr>
        <p:spPr>
          <a:xfrm>
            <a:off x="514350" y="2426337"/>
            <a:ext cx="4992935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45"/>
          <p:cNvSpPr/>
          <p:nvPr/>
        </p:nvSpPr>
        <p:spPr>
          <a:xfrm>
            <a:off x="514350" y="4010969"/>
            <a:ext cx="4992935" cy="475297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539DC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45"/>
          <p:cNvSpPr/>
          <p:nvPr/>
        </p:nvSpPr>
        <p:spPr>
          <a:xfrm>
            <a:off x="514350" y="3218653"/>
            <a:ext cx="4992935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45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15" name="Google Shape;615;p45"/>
          <p:cNvSpPr txBox="1"/>
          <p:nvPr/>
        </p:nvSpPr>
        <p:spPr>
          <a:xfrm>
            <a:off x="759317" y="1635078"/>
            <a:ext cx="3955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Better Performance</a:t>
            </a:r>
            <a:endParaRPr b="1" sz="1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6" name="Google Shape;616;p45"/>
          <p:cNvSpPr txBox="1"/>
          <p:nvPr/>
        </p:nvSpPr>
        <p:spPr>
          <a:xfrm>
            <a:off x="759317" y="2414876"/>
            <a:ext cx="3955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Cost Effectiveness</a:t>
            </a:r>
            <a:endParaRPr b="1" sz="1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7" name="Google Shape;617;p45"/>
          <p:cNvSpPr txBox="1"/>
          <p:nvPr/>
        </p:nvSpPr>
        <p:spPr>
          <a:xfrm>
            <a:off x="759317" y="3219775"/>
            <a:ext cx="44940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Better Inference Speed</a:t>
            </a:r>
            <a:endParaRPr b="1" sz="1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8" name="Google Shape;618;p45"/>
          <p:cNvSpPr txBox="1"/>
          <p:nvPr/>
        </p:nvSpPr>
        <p:spPr>
          <a:xfrm>
            <a:off x="759317" y="4012049"/>
            <a:ext cx="3955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D. Addition in Model Memory</a:t>
            </a:r>
            <a:endParaRPr b="1" sz="1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19" name="Google Shape;619;p45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620" name="Google Shape;620;p45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621" name="Google Shape;621;p45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2" name="Google Shape;622;p45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3" name="Google Shape;623;p45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 - Q4</a:t>
            </a:r>
            <a:endParaRPr sz="700"/>
          </a:p>
        </p:txBody>
      </p:sp>
      <p:sp>
        <p:nvSpPr>
          <p:cNvPr id="624" name="Google Shape;624;p45"/>
          <p:cNvSpPr txBox="1"/>
          <p:nvPr/>
        </p:nvSpPr>
        <p:spPr>
          <a:xfrm>
            <a:off x="514350" y="1083275"/>
            <a:ext cx="8303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is not achievable through fine-tuning?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630" name="Google Shape;630;p46"/>
          <p:cNvGrpSpPr/>
          <p:nvPr/>
        </p:nvGrpSpPr>
        <p:grpSpPr>
          <a:xfrm>
            <a:off x="514350" y="1579775"/>
            <a:ext cx="4992935" cy="529654"/>
            <a:chOff x="0" y="-28575"/>
            <a:chExt cx="2403338" cy="279000"/>
          </a:xfrm>
        </p:grpSpPr>
        <p:sp>
          <p:nvSpPr>
            <p:cNvPr id="631" name="Google Shape;631;p46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6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3" name="Google Shape;633;p46"/>
          <p:cNvSpPr/>
          <p:nvPr/>
        </p:nvSpPr>
        <p:spPr>
          <a:xfrm>
            <a:off x="514350" y="2426337"/>
            <a:ext cx="4992935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46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35" name="Google Shape;635;p46"/>
          <p:cNvSpPr txBox="1"/>
          <p:nvPr/>
        </p:nvSpPr>
        <p:spPr>
          <a:xfrm>
            <a:off x="759317" y="1635078"/>
            <a:ext cx="3955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Yes</a:t>
            </a:r>
            <a:endParaRPr b="1" sz="2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6" name="Google Shape;636;p46"/>
          <p:cNvSpPr txBox="1"/>
          <p:nvPr/>
        </p:nvSpPr>
        <p:spPr>
          <a:xfrm>
            <a:off x="759317" y="2414876"/>
            <a:ext cx="3955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r>
              <a:rPr b="1" lang="en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. No</a:t>
            </a:r>
            <a:endParaRPr b="1" sz="2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37" name="Google Shape;637;p46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638" name="Google Shape;638;p46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639" name="Google Shape;639;p46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0" name="Google Shape;640;p46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1" name="Google Shape;641;p46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 - Q5</a:t>
            </a:r>
            <a:endParaRPr sz="700"/>
          </a:p>
        </p:txBody>
      </p:sp>
      <p:sp>
        <p:nvSpPr>
          <p:cNvPr id="642" name="Google Shape;642;p46"/>
          <p:cNvSpPr txBox="1"/>
          <p:nvPr/>
        </p:nvSpPr>
        <p:spPr>
          <a:xfrm>
            <a:off x="514350" y="1083275"/>
            <a:ext cx="8303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Does fine-tuning guarantee desired results?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7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648" name="Google Shape;648;p47"/>
          <p:cNvGrpSpPr/>
          <p:nvPr/>
        </p:nvGrpSpPr>
        <p:grpSpPr>
          <a:xfrm>
            <a:off x="514350" y="1579775"/>
            <a:ext cx="4992935" cy="529654"/>
            <a:chOff x="0" y="-28575"/>
            <a:chExt cx="2403338" cy="279000"/>
          </a:xfrm>
        </p:grpSpPr>
        <p:sp>
          <p:nvSpPr>
            <p:cNvPr id="649" name="Google Shape;649;p47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7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1" name="Google Shape;651;p47"/>
          <p:cNvSpPr/>
          <p:nvPr/>
        </p:nvSpPr>
        <p:spPr>
          <a:xfrm>
            <a:off x="514350" y="2426337"/>
            <a:ext cx="4992935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539DC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47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53" name="Google Shape;653;p47"/>
          <p:cNvSpPr txBox="1"/>
          <p:nvPr/>
        </p:nvSpPr>
        <p:spPr>
          <a:xfrm>
            <a:off x="759317" y="1635078"/>
            <a:ext cx="3955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Yes</a:t>
            </a:r>
            <a:endParaRPr b="1" sz="2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4" name="Google Shape;654;p47"/>
          <p:cNvSpPr txBox="1"/>
          <p:nvPr/>
        </p:nvSpPr>
        <p:spPr>
          <a:xfrm>
            <a:off x="759317" y="2414876"/>
            <a:ext cx="3955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B. No</a:t>
            </a:r>
            <a:endParaRPr b="1" sz="2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55" name="Google Shape;655;p47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656" name="Google Shape;656;p47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657" name="Google Shape;657;p47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8" name="Google Shape;658;p47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59" name="Google Shape;659;p47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 - Q5</a:t>
            </a:r>
            <a:endParaRPr sz="700"/>
          </a:p>
        </p:txBody>
      </p:sp>
      <p:sp>
        <p:nvSpPr>
          <p:cNvPr id="660" name="Google Shape;660;p47"/>
          <p:cNvSpPr txBox="1"/>
          <p:nvPr/>
        </p:nvSpPr>
        <p:spPr>
          <a:xfrm>
            <a:off x="514350" y="1083275"/>
            <a:ext cx="8303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Does fine-tuning guarantee desired results?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1" name="Google Shape;661;p47"/>
          <p:cNvSpPr/>
          <p:nvPr/>
        </p:nvSpPr>
        <p:spPr>
          <a:xfrm>
            <a:off x="1424500" y="3218300"/>
            <a:ext cx="5659861" cy="907580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539DC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2" name="Google Shape;662;p47"/>
          <p:cNvSpPr txBox="1"/>
          <p:nvPr/>
        </p:nvSpPr>
        <p:spPr>
          <a:xfrm>
            <a:off x="1688525" y="3313900"/>
            <a:ext cx="49929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There is no guarantee, but this may be the last resort in many cases.</a:t>
            </a:r>
            <a:endParaRPr i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8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668" name="Google Shape;668;p48"/>
          <p:cNvGrpSpPr/>
          <p:nvPr/>
        </p:nvGrpSpPr>
        <p:grpSpPr>
          <a:xfrm>
            <a:off x="514350" y="1579775"/>
            <a:ext cx="4992935" cy="529654"/>
            <a:chOff x="0" y="-28575"/>
            <a:chExt cx="2403338" cy="279000"/>
          </a:xfrm>
        </p:grpSpPr>
        <p:sp>
          <p:nvSpPr>
            <p:cNvPr id="669" name="Google Shape;669;p48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8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1" name="Google Shape;671;p48"/>
          <p:cNvSpPr/>
          <p:nvPr/>
        </p:nvSpPr>
        <p:spPr>
          <a:xfrm>
            <a:off x="514350" y="2426337"/>
            <a:ext cx="4992935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8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73" name="Google Shape;673;p48"/>
          <p:cNvSpPr txBox="1"/>
          <p:nvPr/>
        </p:nvSpPr>
        <p:spPr>
          <a:xfrm>
            <a:off x="759317" y="1635078"/>
            <a:ext cx="3955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Yes</a:t>
            </a:r>
            <a:endParaRPr b="1" sz="2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4" name="Google Shape;674;p48"/>
          <p:cNvSpPr txBox="1"/>
          <p:nvPr/>
        </p:nvSpPr>
        <p:spPr>
          <a:xfrm>
            <a:off x="759317" y="2414876"/>
            <a:ext cx="3955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B. No</a:t>
            </a:r>
            <a:endParaRPr b="1" sz="2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75" name="Google Shape;675;p48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676" name="Google Shape;676;p48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677" name="Google Shape;677;p48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8" name="Google Shape;678;p48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79" name="Google Shape;679;p48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 - Q6</a:t>
            </a:r>
            <a:endParaRPr sz="700"/>
          </a:p>
        </p:txBody>
      </p:sp>
      <p:sp>
        <p:nvSpPr>
          <p:cNvPr id="680" name="Google Shape;680;p48"/>
          <p:cNvSpPr txBox="1"/>
          <p:nvPr/>
        </p:nvSpPr>
        <p:spPr>
          <a:xfrm>
            <a:off x="514350" y="1083275"/>
            <a:ext cx="8303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Can we deploy GPT3.5 Turbo on our own server or cloud infrastructure?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9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686" name="Google Shape;686;p49"/>
          <p:cNvGrpSpPr/>
          <p:nvPr/>
        </p:nvGrpSpPr>
        <p:grpSpPr>
          <a:xfrm>
            <a:off x="514350" y="1579775"/>
            <a:ext cx="4992935" cy="529654"/>
            <a:chOff x="0" y="-28575"/>
            <a:chExt cx="2403338" cy="279000"/>
          </a:xfrm>
        </p:grpSpPr>
        <p:sp>
          <p:nvSpPr>
            <p:cNvPr id="687" name="Google Shape;687;p49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9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9" name="Google Shape;689;p49"/>
          <p:cNvSpPr/>
          <p:nvPr/>
        </p:nvSpPr>
        <p:spPr>
          <a:xfrm>
            <a:off x="514350" y="2426337"/>
            <a:ext cx="4992935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539DC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49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1" name="Google Shape;691;p49"/>
          <p:cNvSpPr txBox="1"/>
          <p:nvPr/>
        </p:nvSpPr>
        <p:spPr>
          <a:xfrm>
            <a:off x="759317" y="1635078"/>
            <a:ext cx="3955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Yes</a:t>
            </a:r>
            <a:endParaRPr b="1" sz="2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2" name="Google Shape;692;p49"/>
          <p:cNvSpPr txBox="1"/>
          <p:nvPr/>
        </p:nvSpPr>
        <p:spPr>
          <a:xfrm>
            <a:off x="759317" y="2414876"/>
            <a:ext cx="3955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B. No</a:t>
            </a:r>
            <a:endParaRPr b="1" sz="2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93" name="Google Shape;693;p49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694" name="Google Shape;694;p49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695" name="Google Shape;695;p49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6" name="Google Shape;696;p49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7" name="Google Shape;697;p49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 - Q6</a:t>
            </a:r>
            <a:endParaRPr sz="700"/>
          </a:p>
        </p:txBody>
      </p:sp>
      <p:sp>
        <p:nvSpPr>
          <p:cNvPr id="698" name="Google Shape;698;p49"/>
          <p:cNvSpPr txBox="1"/>
          <p:nvPr/>
        </p:nvSpPr>
        <p:spPr>
          <a:xfrm>
            <a:off x="514350" y="1083275"/>
            <a:ext cx="8303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Can we deploy GPT3.5 Turbo on our own server or cloud infrastructure?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9" name="Google Shape;699;p49"/>
          <p:cNvSpPr/>
          <p:nvPr/>
        </p:nvSpPr>
        <p:spPr>
          <a:xfrm>
            <a:off x="1424500" y="3218300"/>
            <a:ext cx="4313992" cy="907580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539DC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0" name="Google Shape;700;p49"/>
          <p:cNvSpPr txBox="1"/>
          <p:nvPr/>
        </p:nvSpPr>
        <p:spPr>
          <a:xfrm>
            <a:off x="1848450" y="3313900"/>
            <a:ext cx="31917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It’s only available through OpenAI’s servers</a:t>
            </a:r>
            <a:endParaRPr b="1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50"/>
          <p:cNvSpPr/>
          <p:nvPr/>
        </p:nvSpPr>
        <p:spPr>
          <a:xfrm rot="9178405">
            <a:off x="-665502" y="3959892"/>
            <a:ext cx="2537076" cy="2075631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06" name="Google Shape;706;p50"/>
          <p:cNvSpPr/>
          <p:nvPr/>
        </p:nvSpPr>
        <p:spPr>
          <a:xfrm>
            <a:off x="7645320" y="-720575"/>
            <a:ext cx="2260096" cy="2023712"/>
          </a:xfrm>
          <a:custGeom>
            <a:rect b="b" l="l" r="r" t="t"/>
            <a:pathLst>
              <a:path extrusionOk="0" h="4047424" w="4520191">
                <a:moveTo>
                  <a:pt x="0" y="0"/>
                </a:moveTo>
                <a:lnTo>
                  <a:pt x="4520191" y="0"/>
                </a:lnTo>
                <a:lnTo>
                  <a:pt x="4520191" y="4047424"/>
                </a:lnTo>
                <a:lnTo>
                  <a:pt x="0" y="4047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07" name="Google Shape;707;p50"/>
          <p:cNvSpPr/>
          <p:nvPr/>
        </p:nvSpPr>
        <p:spPr>
          <a:xfrm>
            <a:off x="1157793" y="341368"/>
            <a:ext cx="172982" cy="172982"/>
          </a:xfrm>
          <a:custGeom>
            <a:rect b="b" l="l" r="r" t="t"/>
            <a:pathLst>
              <a:path extrusionOk="0" h="345964" w="345964">
                <a:moveTo>
                  <a:pt x="0" y="0"/>
                </a:moveTo>
                <a:lnTo>
                  <a:pt x="345964" y="0"/>
                </a:lnTo>
                <a:lnTo>
                  <a:pt x="345964" y="345964"/>
                </a:lnTo>
                <a:lnTo>
                  <a:pt x="0" y="345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08" name="Google Shape;708;p50"/>
          <p:cNvSpPr/>
          <p:nvPr/>
        </p:nvSpPr>
        <p:spPr>
          <a:xfrm>
            <a:off x="5000363" y="1303137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3"/>
                </a:lnTo>
                <a:lnTo>
                  <a:pt x="0" y="391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09" name="Google Shape;709;p50"/>
          <p:cNvSpPr/>
          <p:nvPr/>
        </p:nvSpPr>
        <p:spPr>
          <a:xfrm>
            <a:off x="2849762" y="40786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10" name="Google Shape;710;p50"/>
          <p:cNvSpPr txBox="1"/>
          <p:nvPr/>
        </p:nvSpPr>
        <p:spPr>
          <a:xfrm>
            <a:off x="0" y="1740903"/>
            <a:ext cx="9144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Wrap-up and Q&amp;A</a:t>
            </a:r>
            <a:endParaRPr sz="700"/>
          </a:p>
        </p:txBody>
      </p:sp>
      <p:grpSp>
        <p:nvGrpSpPr>
          <p:cNvPr id="711" name="Google Shape;711;p50"/>
          <p:cNvGrpSpPr/>
          <p:nvPr/>
        </p:nvGrpSpPr>
        <p:grpSpPr>
          <a:xfrm>
            <a:off x="0" y="2646286"/>
            <a:ext cx="9144000" cy="670586"/>
            <a:chOff x="0" y="-144661"/>
            <a:chExt cx="24384000" cy="1788229"/>
          </a:xfrm>
        </p:grpSpPr>
        <p:grpSp>
          <p:nvGrpSpPr>
            <p:cNvPr id="712" name="Google Shape;712;p50"/>
            <p:cNvGrpSpPr/>
            <p:nvPr/>
          </p:nvGrpSpPr>
          <p:grpSpPr>
            <a:xfrm>
              <a:off x="0" y="-144661"/>
              <a:ext cx="24384000" cy="1788229"/>
              <a:chOff x="0" y="-28575"/>
              <a:chExt cx="4816593" cy="353230"/>
            </a:xfrm>
          </p:grpSpPr>
          <p:sp>
            <p:nvSpPr>
              <p:cNvPr id="713" name="Google Shape;713;p50"/>
              <p:cNvSpPr/>
              <p:nvPr/>
            </p:nvSpPr>
            <p:spPr>
              <a:xfrm>
                <a:off x="0" y="0"/>
                <a:ext cx="4816592" cy="324655"/>
              </a:xfrm>
              <a:custGeom>
                <a:rect b="b" l="l" r="r" t="t"/>
                <a:pathLst>
                  <a:path extrusionOk="0" h="324655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24655"/>
                    </a:lnTo>
                    <a:lnTo>
                      <a:pt x="0" y="324655"/>
                    </a:ln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</p:sp>
          <p:sp>
            <p:nvSpPr>
              <p:cNvPr id="714" name="Google Shape;714;p50"/>
              <p:cNvSpPr txBox="1"/>
              <p:nvPr/>
            </p:nvSpPr>
            <p:spPr>
              <a:xfrm>
                <a:off x="0" y="-28575"/>
                <a:ext cx="4816593" cy="3532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088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15" name="Google Shape;715;p50"/>
            <p:cNvSpPr txBox="1"/>
            <p:nvPr/>
          </p:nvSpPr>
          <p:spPr>
            <a:xfrm>
              <a:off x="0" y="321404"/>
              <a:ext cx="24384000" cy="9245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paul</a:t>
              </a:r>
              <a:r>
                <a:rPr b="0" i="0" lang="en" sz="21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@</a:t>
              </a:r>
              <a:r>
                <a:rPr lang="en" sz="21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zeroshotlabs</a:t>
              </a:r>
              <a:r>
                <a:rPr b="0" i="0" lang="en" sz="21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.com</a:t>
              </a:r>
              <a:endParaRPr sz="700"/>
            </a:p>
          </p:txBody>
        </p:sp>
      </p:grpSp>
      <p:sp>
        <p:nvSpPr>
          <p:cNvPr id="716" name="Google Shape;716;p50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51"/>
          <p:cNvSpPr/>
          <p:nvPr/>
        </p:nvSpPr>
        <p:spPr>
          <a:xfrm rot="9175335">
            <a:off x="-664556" y="3961928"/>
            <a:ext cx="2535966" cy="2074723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22" name="Google Shape;722;p51"/>
          <p:cNvSpPr/>
          <p:nvPr/>
        </p:nvSpPr>
        <p:spPr>
          <a:xfrm>
            <a:off x="7645320" y="-720575"/>
            <a:ext cx="2260096" cy="2023712"/>
          </a:xfrm>
          <a:custGeom>
            <a:rect b="b" l="l" r="r" t="t"/>
            <a:pathLst>
              <a:path extrusionOk="0" h="4047424" w="4520191">
                <a:moveTo>
                  <a:pt x="0" y="0"/>
                </a:moveTo>
                <a:lnTo>
                  <a:pt x="4520191" y="0"/>
                </a:lnTo>
                <a:lnTo>
                  <a:pt x="4520191" y="4047424"/>
                </a:lnTo>
                <a:lnTo>
                  <a:pt x="0" y="4047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23" name="Google Shape;723;p51"/>
          <p:cNvSpPr/>
          <p:nvPr/>
        </p:nvSpPr>
        <p:spPr>
          <a:xfrm>
            <a:off x="1157793" y="341368"/>
            <a:ext cx="172982" cy="172982"/>
          </a:xfrm>
          <a:custGeom>
            <a:rect b="b" l="l" r="r" t="t"/>
            <a:pathLst>
              <a:path extrusionOk="0" h="345964" w="345964">
                <a:moveTo>
                  <a:pt x="0" y="0"/>
                </a:moveTo>
                <a:lnTo>
                  <a:pt x="345964" y="0"/>
                </a:lnTo>
                <a:lnTo>
                  <a:pt x="345964" y="345964"/>
                </a:lnTo>
                <a:lnTo>
                  <a:pt x="0" y="345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24" name="Google Shape;724;p51"/>
          <p:cNvSpPr/>
          <p:nvPr/>
        </p:nvSpPr>
        <p:spPr>
          <a:xfrm>
            <a:off x="5000363" y="1303137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3"/>
                </a:lnTo>
                <a:lnTo>
                  <a:pt x="0" y="391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25" name="Google Shape;725;p51"/>
          <p:cNvSpPr/>
          <p:nvPr/>
        </p:nvSpPr>
        <p:spPr>
          <a:xfrm>
            <a:off x="2849762" y="40786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26" name="Google Shape;726;p51"/>
          <p:cNvSpPr txBox="1"/>
          <p:nvPr/>
        </p:nvSpPr>
        <p:spPr>
          <a:xfrm>
            <a:off x="0" y="1740903"/>
            <a:ext cx="9144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Thank You!</a:t>
            </a:r>
            <a:endParaRPr sz="700"/>
          </a:p>
        </p:txBody>
      </p:sp>
      <p:sp>
        <p:nvSpPr>
          <p:cNvPr id="727" name="Google Shape;727;p51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728" name="Google Shape;728;p51"/>
          <p:cNvGrpSpPr/>
          <p:nvPr/>
        </p:nvGrpSpPr>
        <p:grpSpPr>
          <a:xfrm>
            <a:off x="0" y="2646286"/>
            <a:ext cx="9144000" cy="670585"/>
            <a:chOff x="0" y="-144661"/>
            <a:chExt cx="24384000" cy="1788227"/>
          </a:xfrm>
        </p:grpSpPr>
        <p:grpSp>
          <p:nvGrpSpPr>
            <p:cNvPr id="729" name="Google Shape;729;p51"/>
            <p:cNvGrpSpPr/>
            <p:nvPr/>
          </p:nvGrpSpPr>
          <p:grpSpPr>
            <a:xfrm>
              <a:off x="0" y="-144661"/>
              <a:ext cx="24383997" cy="1788227"/>
              <a:chOff x="0" y="-28575"/>
              <a:chExt cx="4816592" cy="353230"/>
            </a:xfrm>
          </p:grpSpPr>
          <p:sp>
            <p:nvSpPr>
              <p:cNvPr id="730" name="Google Shape;730;p51"/>
              <p:cNvSpPr/>
              <p:nvPr/>
            </p:nvSpPr>
            <p:spPr>
              <a:xfrm>
                <a:off x="0" y="0"/>
                <a:ext cx="4816592" cy="324655"/>
              </a:xfrm>
              <a:custGeom>
                <a:rect b="b" l="l" r="r" t="t"/>
                <a:pathLst>
                  <a:path extrusionOk="0" h="324655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24655"/>
                    </a:lnTo>
                    <a:lnTo>
                      <a:pt x="0" y="324655"/>
                    </a:ln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</p:sp>
          <p:sp>
            <p:nvSpPr>
              <p:cNvPr id="731" name="Google Shape;731;p51"/>
              <p:cNvSpPr txBox="1"/>
              <p:nvPr/>
            </p:nvSpPr>
            <p:spPr>
              <a:xfrm>
                <a:off x="0" y="-28575"/>
                <a:ext cx="4816500" cy="35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088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32" name="Google Shape;732;p51"/>
            <p:cNvSpPr txBox="1"/>
            <p:nvPr/>
          </p:nvSpPr>
          <p:spPr>
            <a:xfrm>
              <a:off x="0" y="321404"/>
              <a:ext cx="24384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paul</a:t>
              </a:r>
              <a:r>
                <a:rPr b="0" i="0" lang="en" sz="21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@</a:t>
              </a:r>
              <a:r>
                <a:rPr lang="en" sz="21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zeroshotlabs</a:t>
              </a:r>
              <a:r>
                <a:rPr b="0" i="0" lang="en" sz="21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.com</a:t>
              </a:r>
              <a:endParaRPr sz="70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6"/>
          <p:cNvGrpSpPr/>
          <p:nvPr/>
        </p:nvGrpSpPr>
        <p:grpSpPr>
          <a:xfrm>
            <a:off x="3090202" y="2283499"/>
            <a:ext cx="4957972" cy="486705"/>
            <a:chOff x="3090202" y="4484724"/>
            <a:chExt cx="4957972" cy="486705"/>
          </a:xfrm>
        </p:grpSpPr>
        <p:sp>
          <p:nvSpPr>
            <p:cNvPr id="120" name="Google Shape;120;p16"/>
            <p:cNvSpPr txBox="1"/>
            <p:nvPr/>
          </p:nvSpPr>
          <p:spPr>
            <a:xfrm>
              <a:off x="3879074" y="4604925"/>
              <a:ext cx="4169100" cy="10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21" name="Google Shape;121;p16"/>
            <p:cNvGrpSpPr/>
            <p:nvPr/>
          </p:nvGrpSpPr>
          <p:grpSpPr>
            <a:xfrm>
              <a:off x="3090202" y="4484724"/>
              <a:ext cx="471993" cy="486705"/>
              <a:chOff x="0" y="0"/>
              <a:chExt cx="812800" cy="812800"/>
            </a:xfrm>
          </p:grpSpPr>
          <p:sp>
            <p:nvSpPr>
              <p:cNvPr id="122" name="Google Shape;122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16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rtl="0" algn="ctr">
                  <a:lnSpc>
                    <a:spcPct val="17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100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2</a:t>
                </a:r>
                <a:endParaRPr sz="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124" name="Google Shape;124;p16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125" name="Google Shape;125;p16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126" name="Google Shape;126;p16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solidFill>
              <a:srgbClr val="D362A4"/>
            </a:solidFill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" name="Google Shape;127;p16"/>
          <p:cNvSpPr txBox="1"/>
          <p:nvPr/>
        </p:nvSpPr>
        <p:spPr>
          <a:xfrm>
            <a:off x="514350" y="234364"/>
            <a:ext cx="49929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Prerequisites</a:t>
            </a:r>
            <a:endParaRPr sz="700"/>
          </a:p>
        </p:txBody>
      </p:sp>
      <p:sp>
        <p:nvSpPr>
          <p:cNvPr id="128" name="Google Shape;128;p16"/>
          <p:cNvSpPr/>
          <p:nvPr/>
        </p:nvSpPr>
        <p:spPr>
          <a:xfrm rot="9175335">
            <a:off x="-664556" y="3961928"/>
            <a:ext cx="2535966" cy="2074723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9" name="Google Shape;129;p16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30" name="Google Shape;130;p16"/>
          <p:cNvGrpSpPr/>
          <p:nvPr/>
        </p:nvGrpSpPr>
        <p:grpSpPr>
          <a:xfrm>
            <a:off x="3090202" y="3246674"/>
            <a:ext cx="2064137" cy="486705"/>
            <a:chOff x="3090202" y="4484724"/>
            <a:chExt cx="2064137" cy="486705"/>
          </a:xfrm>
        </p:grpSpPr>
        <p:sp>
          <p:nvSpPr>
            <p:cNvPr id="131" name="Google Shape;131;p16"/>
            <p:cNvSpPr txBox="1"/>
            <p:nvPr/>
          </p:nvSpPr>
          <p:spPr>
            <a:xfrm>
              <a:off x="3879040" y="4604927"/>
              <a:ext cx="1275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 sz="7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32" name="Google Shape;132;p16"/>
            <p:cNvGrpSpPr/>
            <p:nvPr/>
          </p:nvGrpSpPr>
          <p:grpSpPr>
            <a:xfrm>
              <a:off x="3090202" y="4484724"/>
              <a:ext cx="471993" cy="486705"/>
              <a:chOff x="0" y="0"/>
              <a:chExt cx="812800" cy="812800"/>
            </a:xfrm>
          </p:grpSpPr>
          <p:sp>
            <p:nvSpPr>
              <p:cNvPr id="133" name="Google Shape;133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6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rtl="0" algn="ctr">
                  <a:lnSpc>
                    <a:spcPct val="17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100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3</a:t>
                </a:r>
                <a:endParaRPr sz="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135" name="Google Shape;135;p16"/>
          <p:cNvGrpSpPr/>
          <p:nvPr/>
        </p:nvGrpSpPr>
        <p:grpSpPr>
          <a:xfrm>
            <a:off x="3090202" y="1320324"/>
            <a:ext cx="3849462" cy="486705"/>
            <a:chOff x="3090202" y="4484724"/>
            <a:chExt cx="3849462" cy="486705"/>
          </a:xfrm>
        </p:grpSpPr>
        <p:sp>
          <p:nvSpPr>
            <p:cNvPr id="136" name="Google Shape;136;p16"/>
            <p:cNvSpPr txBox="1"/>
            <p:nvPr/>
          </p:nvSpPr>
          <p:spPr>
            <a:xfrm>
              <a:off x="3879065" y="4604925"/>
              <a:ext cx="30606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OpenAI API Key</a:t>
              </a:r>
              <a:endPara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37" name="Google Shape;137;p16"/>
            <p:cNvGrpSpPr/>
            <p:nvPr/>
          </p:nvGrpSpPr>
          <p:grpSpPr>
            <a:xfrm>
              <a:off x="3090202" y="4484724"/>
              <a:ext cx="471993" cy="486705"/>
              <a:chOff x="0" y="0"/>
              <a:chExt cx="812800" cy="812800"/>
            </a:xfrm>
          </p:grpSpPr>
          <p:sp>
            <p:nvSpPr>
              <p:cNvPr id="138" name="Google Shape;138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16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rtl="0" algn="ctr">
                  <a:lnSpc>
                    <a:spcPct val="17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100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1</a:t>
                </a:r>
                <a:endParaRPr sz="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40" name="Google Shape;140;p16"/>
          <p:cNvSpPr txBox="1"/>
          <p:nvPr/>
        </p:nvSpPr>
        <p:spPr>
          <a:xfrm>
            <a:off x="3867600" y="2403700"/>
            <a:ext cx="4424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</a:t>
            </a: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amiliarity with Python and Google Colab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16"/>
          <p:cNvSpPr txBox="1"/>
          <p:nvPr/>
        </p:nvSpPr>
        <p:spPr>
          <a:xfrm>
            <a:off x="3867599" y="3228875"/>
            <a:ext cx="4169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</a:t>
            </a: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amiliarity with Prompting / Large Language Models (LLMs)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2" name="Google Shape;14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1938" y="1205462"/>
            <a:ext cx="1385550" cy="71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5729" y="2248114"/>
            <a:ext cx="1079127" cy="567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53027" y="2865422"/>
            <a:ext cx="1337176" cy="124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53014" y="2092599"/>
            <a:ext cx="1163382" cy="71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17"/>
          <p:cNvGrpSpPr/>
          <p:nvPr/>
        </p:nvGrpSpPr>
        <p:grpSpPr>
          <a:xfrm>
            <a:off x="0" y="2026074"/>
            <a:ext cx="9143820" cy="1037086"/>
            <a:chOff x="0" y="-28575"/>
            <a:chExt cx="4816593" cy="546295"/>
          </a:xfrm>
        </p:grpSpPr>
        <p:sp>
          <p:nvSpPr>
            <p:cNvPr id="151" name="Google Shape;151;p17"/>
            <p:cNvSpPr/>
            <p:nvPr/>
          </p:nvSpPr>
          <p:spPr>
            <a:xfrm>
              <a:off x="0" y="0"/>
              <a:ext cx="4816592" cy="517720"/>
            </a:xfrm>
            <a:custGeom>
              <a:rect b="b" l="l" r="r" t="t"/>
              <a:pathLst>
                <a:path extrusionOk="0" h="51772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7720"/>
                  </a:lnTo>
                  <a:lnTo>
                    <a:pt x="0" y="517720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152" name="Google Shape;152;p17"/>
            <p:cNvSpPr txBox="1"/>
            <p:nvPr/>
          </p:nvSpPr>
          <p:spPr>
            <a:xfrm>
              <a:off x="0" y="-28575"/>
              <a:ext cx="4816593" cy="5462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3" name="Google Shape;153;p17"/>
          <p:cNvSpPr/>
          <p:nvPr/>
        </p:nvSpPr>
        <p:spPr>
          <a:xfrm rot="9178405">
            <a:off x="-665502" y="3959892"/>
            <a:ext cx="2537076" cy="2075631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4" name="Google Shape;154;p17"/>
          <p:cNvSpPr/>
          <p:nvPr/>
        </p:nvSpPr>
        <p:spPr>
          <a:xfrm>
            <a:off x="7645320" y="-720575"/>
            <a:ext cx="2260096" cy="2023712"/>
          </a:xfrm>
          <a:custGeom>
            <a:rect b="b" l="l" r="r" t="t"/>
            <a:pathLst>
              <a:path extrusionOk="0" h="4047424" w="4520191">
                <a:moveTo>
                  <a:pt x="0" y="0"/>
                </a:moveTo>
                <a:lnTo>
                  <a:pt x="4520191" y="0"/>
                </a:lnTo>
                <a:lnTo>
                  <a:pt x="4520191" y="4047424"/>
                </a:lnTo>
                <a:lnTo>
                  <a:pt x="0" y="4047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5" name="Google Shape;155;p17"/>
          <p:cNvSpPr/>
          <p:nvPr/>
        </p:nvSpPr>
        <p:spPr>
          <a:xfrm>
            <a:off x="1157793" y="341368"/>
            <a:ext cx="172982" cy="172982"/>
          </a:xfrm>
          <a:custGeom>
            <a:rect b="b" l="l" r="r" t="t"/>
            <a:pathLst>
              <a:path extrusionOk="0" h="345964" w="345964">
                <a:moveTo>
                  <a:pt x="0" y="0"/>
                </a:moveTo>
                <a:lnTo>
                  <a:pt x="345964" y="0"/>
                </a:lnTo>
                <a:lnTo>
                  <a:pt x="345964" y="345964"/>
                </a:lnTo>
                <a:lnTo>
                  <a:pt x="0" y="345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6" name="Google Shape;156;p17"/>
          <p:cNvSpPr/>
          <p:nvPr/>
        </p:nvSpPr>
        <p:spPr>
          <a:xfrm>
            <a:off x="5000363" y="1303137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3"/>
                </a:lnTo>
                <a:lnTo>
                  <a:pt x="0" y="391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7" name="Google Shape;157;p17"/>
          <p:cNvSpPr/>
          <p:nvPr/>
        </p:nvSpPr>
        <p:spPr>
          <a:xfrm>
            <a:off x="2849762" y="40786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8" name="Google Shape;158;p17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9" name="Google Shape;159;p17"/>
          <p:cNvSpPr txBox="1"/>
          <p:nvPr/>
        </p:nvSpPr>
        <p:spPr>
          <a:xfrm>
            <a:off x="0" y="2054125"/>
            <a:ext cx="9144000" cy="10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Tech Overview</a:t>
            </a: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8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165" name="Google Shape;165;p18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166" name="Google Shape;166;p18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7" name="Google Shape;167;p18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Improving GPT-3.5 Performance</a:t>
            </a:r>
            <a:endParaRPr b="1"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8" name="Google Shape;168;p18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9" name="Google Shape;169;p18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0" name="Google Shape;170;p18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1" name="Google Shape;171;p18"/>
          <p:cNvSpPr txBox="1"/>
          <p:nvPr/>
        </p:nvSpPr>
        <p:spPr>
          <a:xfrm>
            <a:off x="514350" y="1083273"/>
            <a:ext cx="811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72" name="Google Shape;172;p18"/>
          <p:cNvSpPr txBox="1"/>
          <p:nvPr/>
        </p:nvSpPr>
        <p:spPr>
          <a:xfrm>
            <a:off x="514350" y="1194025"/>
            <a:ext cx="81153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Prompt Engineering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Information Retrieval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Function Calling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Fine-Tuning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19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178" name="Google Shape;178;p19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179" name="Google Shape;179;p19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0" name="Google Shape;180;p19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Advantages of Fine-Tuning</a:t>
            </a:r>
            <a:endParaRPr b="1" sz="2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" name="Google Shape;181;p19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2" name="Google Shape;182;p19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3" name="Google Shape;183;p19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4" name="Google Shape;184;p19"/>
          <p:cNvSpPr txBox="1"/>
          <p:nvPr/>
        </p:nvSpPr>
        <p:spPr>
          <a:xfrm>
            <a:off x="514350" y="1083273"/>
            <a:ext cx="811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85" name="Google Shape;185;p19"/>
          <p:cNvSpPr txBox="1"/>
          <p:nvPr/>
        </p:nvSpPr>
        <p:spPr>
          <a:xfrm>
            <a:off x="459700" y="1083275"/>
            <a:ext cx="7007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Improved Model Performance</a:t>
            </a:r>
            <a:endParaRPr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Improved steerability</a:t>
            </a:r>
            <a:endParaRPr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Reliable output formatting</a:t>
            </a:r>
            <a:endParaRPr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Custom tone</a:t>
            </a:r>
            <a:endParaRPr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Shortening prompts</a:t>
            </a:r>
            <a:endParaRPr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6" name="Google Shape;18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8476" y="1083263"/>
            <a:ext cx="2899425" cy="2435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20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192" name="Google Shape;192;p20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193" name="Google Shape;193;p20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4" name="Google Shape;194;p20"/>
          <p:cNvSpPr txBox="1"/>
          <p:nvPr/>
        </p:nvSpPr>
        <p:spPr>
          <a:xfrm>
            <a:off x="514350" y="182000"/>
            <a:ext cx="5058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Fine-tuning Limitations</a:t>
            </a:r>
            <a:endParaRPr b="1" sz="2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" name="Google Shape;195;p20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6" name="Google Shape;196;p20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7" name="Google Shape;197;p20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8" name="Google Shape;198;p20"/>
          <p:cNvSpPr txBox="1"/>
          <p:nvPr/>
        </p:nvSpPr>
        <p:spPr>
          <a:xfrm>
            <a:off x="514350" y="1083273"/>
            <a:ext cx="811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99" name="Google Shape;199;p20"/>
          <p:cNvSpPr txBox="1"/>
          <p:nvPr>
            <p:ph idx="4294967295" type="body"/>
          </p:nvPr>
        </p:nvSpPr>
        <p:spPr>
          <a:xfrm>
            <a:off x="286850" y="1391075"/>
            <a:ext cx="8448900" cy="10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Difficult to add new knowledge to LLM’s memory</a:t>
            </a:r>
            <a:endParaRPr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Best used for steering LLM in certain directions</a:t>
            </a:r>
            <a:endParaRPr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21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205" name="Google Shape;205;p21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206" name="Google Shape;206;p21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7" name="Google Shape;207;p21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Common Use-Cases</a:t>
            </a:r>
            <a:endParaRPr b="1" sz="2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" name="Google Shape;208;p21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9" name="Google Shape;209;p21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0" name="Google Shape;210;p21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1" name="Google Shape;211;p21"/>
          <p:cNvSpPr txBox="1"/>
          <p:nvPr>
            <p:ph idx="4294967295" type="body"/>
          </p:nvPr>
        </p:nvSpPr>
        <p:spPr>
          <a:xfrm>
            <a:off x="209000" y="1304200"/>
            <a:ext cx="8674800" cy="19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Set the style, tone, format, or other qualitative aspects</a:t>
            </a:r>
            <a:endParaRPr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Improve consistency in generating desired output</a:t>
            </a:r>
            <a:endParaRPr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Correct failures in following complex prompts</a:t>
            </a:r>
            <a:endParaRPr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Handle edge cases</a:t>
            </a:r>
            <a:endParaRPr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Train model to perform tasks difficult to describe using prompts</a:t>
            </a:r>
            <a:endParaRPr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